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0"/>
  </p:notesMasterIdLst>
  <p:sldIdLst>
    <p:sldId id="312" r:id="rId6"/>
    <p:sldId id="305" r:id="rId7"/>
    <p:sldId id="302" r:id="rId8"/>
    <p:sldId id="303" r:id="rId9"/>
    <p:sldId id="313" r:id="rId10"/>
    <p:sldId id="280" r:id="rId11"/>
    <p:sldId id="257" r:id="rId12"/>
    <p:sldId id="256" r:id="rId13"/>
    <p:sldId id="300" r:id="rId14"/>
    <p:sldId id="314" r:id="rId15"/>
    <p:sldId id="301" r:id="rId16"/>
    <p:sldId id="261" r:id="rId17"/>
    <p:sldId id="263" r:id="rId18"/>
    <p:sldId id="262" r:id="rId19"/>
    <p:sldId id="281" r:id="rId20"/>
    <p:sldId id="308" r:id="rId21"/>
    <p:sldId id="309" r:id="rId22"/>
    <p:sldId id="295" r:id="rId23"/>
    <p:sldId id="296" r:id="rId24"/>
    <p:sldId id="307" r:id="rId25"/>
    <p:sldId id="304" r:id="rId26"/>
    <p:sldId id="315" r:id="rId27"/>
    <p:sldId id="278" r:id="rId28"/>
    <p:sldId id="31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2424D-210B-4516-A6B3-3E561C00A093}" type="datetimeFigureOut">
              <a:rPr lang="en-US" smtClean="0"/>
              <a:pPr/>
              <a:t>12/7/2020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846461-3027-4BA7-A9C4-8F161D7B868D}" type="slidenum">
              <a:rPr lang="en-US" smtClean="0"/>
              <a:pPr/>
              <a:t>‹#›</a:t>
            </a:fld>
            <a:endParaRPr lang="en-US"/>
          </a:p>
        </p:txBody>
      </p:sp>
    </p:spTree>
    <p:extLst>
      <p:ext uri="{BB962C8B-B14F-4D97-AF65-F5344CB8AC3E}">
        <p14:creationId xmlns:p14="http://schemas.microsoft.com/office/powerpoint/2010/main" val="3770919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5E2F13-EAD1-4102-869D-EB60943FCDB2}" type="slidenum">
              <a:rPr lang="en-US" smtClean="0"/>
              <a:pPr/>
              <a:t>1</a:t>
            </a:fld>
            <a:endParaRPr lang="en-US"/>
          </a:p>
        </p:txBody>
      </p:sp>
    </p:spTree>
    <p:extLst>
      <p:ext uri="{BB962C8B-B14F-4D97-AF65-F5344CB8AC3E}">
        <p14:creationId xmlns:p14="http://schemas.microsoft.com/office/powerpoint/2010/main" val="2611641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10</a:t>
            </a:fld>
            <a:endParaRPr lang="en-US"/>
          </a:p>
        </p:txBody>
      </p:sp>
    </p:spTree>
    <p:extLst>
      <p:ext uri="{BB962C8B-B14F-4D97-AF65-F5344CB8AC3E}">
        <p14:creationId xmlns:p14="http://schemas.microsoft.com/office/powerpoint/2010/main" val="434416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11</a:t>
            </a:fld>
            <a:endParaRPr lang="en-US"/>
          </a:p>
        </p:txBody>
      </p:sp>
    </p:spTree>
    <p:extLst>
      <p:ext uri="{BB962C8B-B14F-4D97-AF65-F5344CB8AC3E}">
        <p14:creationId xmlns:p14="http://schemas.microsoft.com/office/powerpoint/2010/main" val="3045521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12</a:t>
            </a:fld>
            <a:endParaRPr lang="en-US"/>
          </a:p>
        </p:txBody>
      </p:sp>
    </p:spTree>
    <p:extLst>
      <p:ext uri="{BB962C8B-B14F-4D97-AF65-F5344CB8AC3E}">
        <p14:creationId xmlns:p14="http://schemas.microsoft.com/office/powerpoint/2010/main" val="171376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13</a:t>
            </a:fld>
            <a:endParaRPr lang="en-US"/>
          </a:p>
        </p:txBody>
      </p:sp>
    </p:spTree>
    <p:extLst>
      <p:ext uri="{BB962C8B-B14F-4D97-AF65-F5344CB8AC3E}">
        <p14:creationId xmlns:p14="http://schemas.microsoft.com/office/powerpoint/2010/main" val="403994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14</a:t>
            </a:fld>
            <a:endParaRPr lang="en-US"/>
          </a:p>
        </p:txBody>
      </p:sp>
    </p:spTree>
    <p:extLst>
      <p:ext uri="{BB962C8B-B14F-4D97-AF65-F5344CB8AC3E}">
        <p14:creationId xmlns:p14="http://schemas.microsoft.com/office/powerpoint/2010/main" val="1529115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15</a:t>
            </a:fld>
            <a:endParaRPr lang="en-US"/>
          </a:p>
        </p:txBody>
      </p:sp>
    </p:spTree>
    <p:extLst>
      <p:ext uri="{BB962C8B-B14F-4D97-AF65-F5344CB8AC3E}">
        <p14:creationId xmlns:p14="http://schemas.microsoft.com/office/powerpoint/2010/main" val="1794618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21846461-3027-4BA7-A9C4-8F161D7B868D}" type="slidenum">
              <a:rPr lang="en-US" smtClean="0"/>
              <a:pPr/>
              <a:t>16</a:t>
            </a:fld>
            <a:endParaRPr lang="en-US"/>
          </a:p>
        </p:txBody>
      </p:sp>
    </p:spTree>
    <p:extLst>
      <p:ext uri="{BB962C8B-B14F-4D97-AF65-F5344CB8AC3E}">
        <p14:creationId xmlns:p14="http://schemas.microsoft.com/office/powerpoint/2010/main" val="426386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21846461-3027-4BA7-A9C4-8F161D7B868D}" type="slidenum">
              <a:rPr lang="en-US" smtClean="0"/>
              <a:pPr/>
              <a:t>17</a:t>
            </a:fld>
            <a:endParaRPr lang="en-US"/>
          </a:p>
        </p:txBody>
      </p:sp>
    </p:spTree>
    <p:extLst>
      <p:ext uri="{BB962C8B-B14F-4D97-AF65-F5344CB8AC3E}">
        <p14:creationId xmlns:p14="http://schemas.microsoft.com/office/powerpoint/2010/main" val="358369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18</a:t>
            </a:fld>
            <a:endParaRPr lang="en-US"/>
          </a:p>
        </p:txBody>
      </p:sp>
    </p:spTree>
    <p:extLst>
      <p:ext uri="{BB962C8B-B14F-4D97-AF65-F5344CB8AC3E}">
        <p14:creationId xmlns:p14="http://schemas.microsoft.com/office/powerpoint/2010/main" val="3666553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19</a:t>
            </a:fld>
            <a:endParaRPr lang="en-US"/>
          </a:p>
        </p:txBody>
      </p:sp>
    </p:spTree>
    <p:extLst>
      <p:ext uri="{BB962C8B-B14F-4D97-AF65-F5344CB8AC3E}">
        <p14:creationId xmlns:p14="http://schemas.microsoft.com/office/powerpoint/2010/main" val="309979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BED9C-060D-446A-B4E3-B99EFF378FFE}" type="slidenum">
              <a:rPr lang="en-US" smtClean="0"/>
              <a:pPr/>
              <a:t>2</a:t>
            </a:fld>
            <a:endParaRPr lang="en-US"/>
          </a:p>
        </p:txBody>
      </p:sp>
    </p:spTree>
    <p:extLst>
      <p:ext uri="{BB962C8B-B14F-4D97-AF65-F5344CB8AC3E}">
        <p14:creationId xmlns:p14="http://schemas.microsoft.com/office/powerpoint/2010/main" val="1660580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BED9C-060D-446A-B4E3-B99EFF378FFE}" type="slidenum">
              <a:rPr lang="en-US" smtClean="0"/>
              <a:pPr/>
              <a:t>20</a:t>
            </a:fld>
            <a:endParaRPr lang="en-US"/>
          </a:p>
        </p:txBody>
      </p:sp>
    </p:spTree>
    <p:extLst>
      <p:ext uri="{BB962C8B-B14F-4D97-AF65-F5344CB8AC3E}">
        <p14:creationId xmlns:p14="http://schemas.microsoft.com/office/powerpoint/2010/main" val="3317729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21</a:t>
            </a:fld>
            <a:endParaRPr lang="en-US"/>
          </a:p>
        </p:txBody>
      </p:sp>
    </p:spTree>
    <p:extLst>
      <p:ext uri="{BB962C8B-B14F-4D97-AF65-F5344CB8AC3E}">
        <p14:creationId xmlns:p14="http://schemas.microsoft.com/office/powerpoint/2010/main" val="1319974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22</a:t>
            </a:fld>
            <a:endParaRPr lang="en-US"/>
          </a:p>
        </p:txBody>
      </p:sp>
    </p:spTree>
    <p:extLst>
      <p:ext uri="{BB962C8B-B14F-4D97-AF65-F5344CB8AC3E}">
        <p14:creationId xmlns:p14="http://schemas.microsoft.com/office/powerpoint/2010/main" val="4041152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23</a:t>
            </a:fld>
            <a:endParaRPr lang="en-US"/>
          </a:p>
        </p:txBody>
      </p:sp>
    </p:spTree>
    <p:extLst>
      <p:ext uri="{BB962C8B-B14F-4D97-AF65-F5344CB8AC3E}">
        <p14:creationId xmlns:p14="http://schemas.microsoft.com/office/powerpoint/2010/main" val="3567966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394B0F-1D30-4C21-92A4-C41A87E58070}" type="slidenum">
              <a:rPr lang="en-US" smtClean="0"/>
              <a:pPr/>
              <a:t>24</a:t>
            </a:fld>
            <a:endParaRPr lang="en-US"/>
          </a:p>
        </p:txBody>
      </p:sp>
    </p:spTree>
    <p:extLst>
      <p:ext uri="{BB962C8B-B14F-4D97-AF65-F5344CB8AC3E}">
        <p14:creationId xmlns:p14="http://schemas.microsoft.com/office/powerpoint/2010/main" val="139576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846461-3027-4BA7-A9C4-8F161D7B868D}" type="slidenum">
              <a:rPr lang="en-US" smtClean="0"/>
              <a:pPr/>
              <a:t>3</a:t>
            </a:fld>
            <a:endParaRPr lang="en-US"/>
          </a:p>
        </p:txBody>
      </p:sp>
    </p:spTree>
    <p:extLst>
      <p:ext uri="{BB962C8B-B14F-4D97-AF65-F5344CB8AC3E}">
        <p14:creationId xmlns:p14="http://schemas.microsoft.com/office/powerpoint/2010/main" val="126497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846461-3027-4BA7-A9C4-8F161D7B868D}" type="slidenum">
              <a:rPr lang="en-US" smtClean="0"/>
              <a:pPr/>
              <a:t>4</a:t>
            </a:fld>
            <a:endParaRPr lang="en-US"/>
          </a:p>
        </p:txBody>
      </p:sp>
    </p:spTree>
    <p:extLst>
      <p:ext uri="{BB962C8B-B14F-4D97-AF65-F5344CB8AC3E}">
        <p14:creationId xmlns:p14="http://schemas.microsoft.com/office/powerpoint/2010/main" val="126497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5</a:t>
            </a:fld>
            <a:endParaRPr lang="en-US"/>
          </a:p>
        </p:txBody>
      </p:sp>
    </p:spTree>
    <p:extLst>
      <p:ext uri="{BB962C8B-B14F-4D97-AF65-F5344CB8AC3E}">
        <p14:creationId xmlns:p14="http://schemas.microsoft.com/office/powerpoint/2010/main" val="407243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6</a:t>
            </a:fld>
            <a:endParaRPr lang="en-US"/>
          </a:p>
        </p:txBody>
      </p:sp>
    </p:spTree>
    <p:extLst>
      <p:ext uri="{BB962C8B-B14F-4D97-AF65-F5344CB8AC3E}">
        <p14:creationId xmlns:p14="http://schemas.microsoft.com/office/powerpoint/2010/main" val="270863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7</a:t>
            </a:fld>
            <a:endParaRPr lang="en-US"/>
          </a:p>
        </p:txBody>
      </p:sp>
    </p:spTree>
    <p:extLst>
      <p:ext uri="{BB962C8B-B14F-4D97-AF65-F5344CB8AC3E}">
        <p14:creationId xmlns:p14="http://schemas.microsoft.com/office/powerpoint/2010/main" val="1721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8</a:t>
            </a:fld>
            <a:endParaRPr lang="en-US"/>
          </a:p>
        </p:txBody>
      </p:sp>
    </p:spTree>
    <p:extLst>
      <p:ext uri="{BB962C8B-B14F-4D97-AF65-F5344CB8AC3E}">
        <p14:creationId xmlns:p14="http://schemas.microsoft.com/office/powerpoint/2010/main" val="234425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846461-3027-4BA7-A9C4-8F161D7B868D}" type="slidenum">
              <a:rPr lang="en-US" smtClean="0"/>
              <a:pPr/>
              <a:t>9</a:t>
            </a:fld>
            <a:endParaRPr lang="en-US"/>
          </a:p>
        </p:txBody>
      </p:sp>
    </p:spTree>
    <p:extLst>
      <p:ext uri="{BB962C8B-B14F-4D97-AF65-F5344CB8AC3E}">
        <p14:creationId xmlns:p14="http://schemas.microsoft.com/office/powerpoint/2010/main" val="1443195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772D3C-72A4-49EA-A463-BC854CECF649}"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72D3C-72A4-49EA-A463-BC854CECF649}"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72D3C-72A4-49EA-A463-BC854CECF649}"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72D3C-72A4-49EA-A463-BC854CECF649}"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72D3C-72A4-49EA-A463-BC854CECF649}"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72D3C-72A4-49EA-A463-BC854CECF649}"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772D3C-72A4-49EA-A463-BC854CECF649}" type="datetimeFigureOut">
              <a:rPr lang="en-US" smtClean="0"/>
              <a:pPr/>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72D3C-72A4-49EA-A463-BC854CECF649}" type="datetimeFigureOut">
              <a:rPr lang="en-US" smtClean="0"/>
              <a:pPr/>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72D3C-72A4-49EA-A463-BC854CECF649}" type="datetimeFigureOut">
              <a:rPr lang="en-US" smtClean="0"/>
              <a:pPr/>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72D3C-72A4-49EA-A463-BC854CECF649}"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72D3C-72A4-49EA-A463-BC854CECF649}"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A7D14-C29A-48C6-B639-441C420A07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72D3C-72A4-49EA-A463-BC854CECF649}" type="datetimeFigureOut">
              <a:rPr lang="en-US" smtClean="0"/>
              <a:pPr/>
              <a:t>12/7/2020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A7D14-C29A-48C6-B639-441C420A07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11.m4a"/><Relationship Id="rId7" Type="http://schemas.openxmlformats.org/officeDocument/2006/relationships/image" Target="../media/image15.jpeg"/><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image" Target="../media/image14.jpeg"/><Relationship Id="rId11" Type="http://schemas.openxmlformats.org/officeDocument/2006/relationships/image" Target="../media/image2.png"/><Relationship Id="rId5" Type="http://schemas.openxmlformats.org/officeDocument/2006/relationships/notesSlide" Target="../notesSlides/notesSlide11.xml"/><Relationship Id="rId10" Type="http://schemas.openxmlformats.org/officeDocument/2006/relationships/image" Target="../media/image16.jpe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12.m4a"/><Relationship Id="rId7" Type="http://schemas.openxmlformats.org/officeDocument/2006/relationships/image" Target="../media/image17.png"/><Relationship Id="rId2" Type="http://schemas.microsoft.com/office/2007/relationships/media" Target="../media/media12.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2.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eg"/><Relationship Id="rId5" Type="http://schemas.openxmlformats.org/officeDocument/2006/relationships/hyperlink" Target="http://www.safetyhouse.ir/ParsDesign/Files/Galleries/7.jpg"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1.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58568" y="857250"/>
            <a:ext cx="4913805" cy="786384"/>
          </a:xfrm>
        </p:spPr>
        <p:txBody>
          <a:bodyPr>
            <a:normAutofit/>
          </a:bodyPr>
          <a:lstStyle/>
          <a:p>
            <a:pPr algn="ctr" rtl="1"/>
            <a:r>
              <a:rPr lang="fa-IR" b="1" dirty="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a:xfrm>
            <a:off x="1038109" y="1668922"/>
            <a:ext cx="2632805" cy="406622"/>
          </a:xfrm>
        </p:spPr>
        <p:txBody>
          <a:bodyPr>
            <a:normAutofit fontScale="92500" lnSpcReduction="10000"/>
          </a:bodyPr>
          <a:lstStyle/>
          <a:p>
            <a:pPr algn="ctr" rtl="1"/>
            <a:r>
              <a:rPr lang="fa-IR" dirty="0">
                <a:cs typeface="B Yagut" panose="00000400000000000000" pitchFamily="2" charset="-78"/>
              </a:rPr>
              <a:t>مشخصات مدرس</a:t>
            </a:r>
          </a:p>
        </p:txBody>
      </p:sp>
      <p:sp>
        <p:nvSpPr>
          <p:cNvPr id="6" name="Content Placeholder 5"/>
          <p:cNvSpPr>
            <a:spLocks noGrp="1"/>
          </p:cNvSpPr>
          <p:nvPr>
            <p:ph sz="half" idx="2"/>
          </p:nvPr>
        </p:nvSpPr>
        <p:spPr>
          <a:xfrm>
            <a:off x="420341" y="3621660"/>
            <a:ext cx="3868340" cy="1534636"/>
          </a:xfrm>
        </p:spPr>
        <p:txBody>
          <a:bodyPr>
            <a:normAutofit/>
          </a:bodyPr>
          <a:lstStyle/>
          <a:p>
            <a:pPr marL="0" indent="0" algn="ctr" rtl="1">
              <a:buNone/>
            </a:pPr>
            <a:r>
              <a:rPr lang="fa-IR" sz="1500" dirty="0">
                <a:cs typeface="B Yagut" panose="00000400000000000000" pitchFamily="2" charset="-78"/>
              </a:rPr>
              <a:t>مهندس </a:t>
            </a:r>
            <a:r>
              <a:rPr lang="fa-IR" sz="1500" b="1" dirty="0">
                <a:cs typeface="B Yagut" panose="00000400000000000000" pitchFamily="2" charset="-78"/>
              </a:rPr>
              <a:t>احمدرضا رهسپار</a:t>
            </a:r>
          </a:p>
          <a:p>
            <a:pPr marL="0" indent="0" algn="ctr" rtl="1">
              <a:buNone/>
            </a:pPr>
            <a:r>
              <a:rPr lang="fa-IR" sz="1500" dirty="0">
                <a:cs typeface="B Yagut" panose="00000400000000000000" pitchFamily="2" charset="-78"/>
              </a:rPr>
              <a:t>کارشناس ارشد مهندسی بهداشت محیط</a:t>
            </a:r>
          </a:p>
          <a:p>
            <a:pPr marL="0" indent="0" algn="ctr" rtl="1">
              <a:buNone/>
            </a:pPr>
            <a:r>
              <a:rPr lang="fa-IR" sz="1500" dirty="0">
                <a:cs typeface="B Yagut" panose="00000400000000000000" pitchFamily="2" charset="-78"/>
              </a:rPr>
              <a:t>مربی مرکز آموزش بهورزی شهرستان </a:t>
            </a:r>
            <a:r>
              <a:rPr lang="fa-IR" sz="1500" b="1" dirty="0">
                <a:cs typeface="B Yagut" panose="00000400000000000000" pitchFamily="2" charset="-78"/>
              </a:rPr>
              <a:t>داراب</a:t>
            </a:r>
            <a:endParaRPr lang="en-US" sz="1500" dirty="0">
              <a:cs typeface="B Yagut" panose="00000400000000000000" pitchFamily="2" charset="-78"/>
            </a:endParaRPr>
          </a:p>
          <a:p>
            <a:pPr marL="0" indent="0" algn="ctr" rtl="1">
              <a:buNone/>
            </a:pPr>
            <a:r>
              <a:rPr lang="fa-IR" sz="1500" dirty="0">
                <a:cs typeface="B Yagut" panose="00000400000000000000" pitchFamily="2" charset="-78"/>
              </a:rPr>
              <a:t> دانشگاه علوم پزشکی و خدمات بهداشتی درمانی </a:t>
            </a:r>
            <a:r>
              <a:rPr lang="fa-IR" sz="1500" b="1" dirty="0">
                <a:cs typeface="B Yagut" panose="00000400000000000000" pitchFamily="2" charset="-78"/>
              </a:rPr>
              <a:t>شیراز</a:t>
            </a:r>
            <a:endParaRPr lang="en-US" sz="1500" dirty="0">
              <a:cs typeface="B Yagut" panose="00000400000000000000" pitchFamily="2" charset="-78"/>
            </a:endParaRPr>
          </a:p>
        </p:txBody>
      </p:sp>
      <p:sp>
        <p:nvSpPr>
          <p:cNvPr id="7" name="Text Placeholder 6"/>
          <p:cNvSpPr>
            <a:spLocks noGrp="1"/>
          </p:cNvSpPr>
          <p:nvPr>
            <p:ph type="body" sz="quarter" idx="3"/>
          </p:nvPr>
        </p:nvSpPr>
        <p:spPr>
          <a:xfrm>
            <a:off x="4656582" y="1872234"/>
            <a:ext cx="3887391" cy="324326"/>
          </a:xfrm>
        </p:spPr>
        <p:txBody>
          <a:bodyPr>
            <a:normAutofit fontScale="77500" lnSpcReduction="20000"/>
          </a:bodyPr>
          <a:lstStyle/>
          <a:p>
            <a:pPr algn="r" rtl="1"/>
            <a:r>
              <a:rPr lang="fa-IR"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4645152" y="2717768"/>
            <a:ext cx="4090845" cy="2763441"/>
          </a:xfrm>
        </p:spPr>
        <p:txBody>
          <a:bodyPr>
            <a:normAutofit/>
          </a:bodyPr>
          <a:lstStyle/>
          <a:p>
            <a:pPr algn="r" rtl="1"/>
            <a:r>
              <a:rPr lang="fa-IR" sz="1500" dirty="0">
                <a:cs typeface="B Yagut" panose="00000400000000000000" pitchFamily="2" charset="-78"/>
              </a:rPr>
              <a:t>حیطه درس: </a:t>
            </a:r>
            <a:r>
              <a:rPr lang="fa-IR" sz="1500" b="1" dirty="0">
                <a:cs typeface="B Yagut" panose="00000400000000000000" pitchFamily="2" charset="-78"/>
              </a:rPr>
              <a:t>بهداشت حرفه ای</a:t>
            </a:r>
          </a:p>
          <a:p>
            <a:pPr algn="r" rtl="1"/>
            <a:r>
              <a:rPr lang="fa-IR" sz="1500" dirty="0"/>
              <a:t>تاریخ آخرین بازنگری: </a:t>
            </a:r>
            <a:r>
              <a:rPr lang="fa-IR" sz="1500" dirty="0">
                <a:cs typeface="B Yagut" panose="00000400000000000000" pitchFamily="2" charset="-78"/>
              </a:rPr>
              <a:t>7اردیبهشت 1399</a:t>
            </a:r>
          </a:p>
          <a:p>
            <a:pPr algn="r" rtl="1"/>
            <a:r>
              <a:rPr lang="fa-IR" sz="1500" dirty="0">
                <a:cs typeface="B Yagut" panose="00000400000000000000" pitchFamily="2" charset="-78"/>
              </a:rPr>
              <a:t>نوبت تهیه: 1</a:t>
            </a:r>
          </a:p>
          <a:p>
            <a:pPr algn="r" rtl="1"/>
            <a:r>
              <a:rPr lang="fa-IR" sz="1500" dirty="0">
                <a:cs typeface="B Yagut" panose="00000400000000000000" pitchFamily="2" charset="-78"/>
              </a:rPr>
              <a:t> نام فایل: </a:t>
            </a:r>
            <a:r>
              <a:rPr lang="en-US" sz="1500" dirty="0">
                <a:cs typeface="B Yagut" panose="00000400000000000000" pitchFamily="2" charset="-78"/>
              </a:rPr>
              <a:t>BH-</a:t>
            </a:r>
            <a:r>
              <a:rPr lang="en-US" sz="1600" dirty="0" err="1">
                <a:cs typeface="B Yagut" panose="00000400000000000000" pitchFamily="2" charset="-78"/>
              </a:rPr>
              <a:t>ashnaee</a:t>
            </a:r>
            <a:r>
              <a:rPr lang="en-US" sz="1600" dirty="0">
                <a:cs typeface="B Yagut" panose="00000400000000000000" pitchFamily="2" charset="-78"/>
              </a:rPr>
              <a:t>-</a:t>
            </a:r>
            <a:r>
              <a:rPr lang="en-US" sz="1600" dirty="0" err="1">
                <a:cs typeface="B Yagut" panose="00000400000000000000" pitchFamily="2" charset="-78"/>
              </a:rPr>
              <a:t>ba-mohandesi</a:t>
            </a:r>
            <a:r>
              <a:rPr lang="en-US" sz="1600" dirty="0">
                <a:cs typeface="B Yagut" panose="00000400000000000000" pitchFamily="2" charset="-78"/>
              </a:rPr>
              <a:t> </a:t>
            </a:r>
            <a:r>
              <a:rPr lang="en-US" sz="1600" dirty="0" err="1">
                <a:cs typeface="B Yagut" panose="00000400000000000000" pitchFamily="2" charset="-78"/>
              </a:rPr>
              <a:t>avamel</a:t>
            </a:r>
            <a:r>
              <a:rPr lang="en-US" sz="1600" dirty="0">
                <a:cs typeface="B Yagut" panose="00000400000000000000" pitchFamily="2" charset="-78"/>
              </a:rPr>
              <a:t> </a:t>
            </a:r>
            <a:r>
              <a:rPr lang="en-US" sz="1600" dirty="0" err="1">
                <a:cs typeface="B Yagut" panose="00000400000000000000" pitchFamily="2" charset="-78"/>
              </a:rPr>
              <a:t>ensani</a:t>
            </a:r>
            <a:r>
              <a:rPr lang="en-US" sz="1600" dirty="0">
                <a:cs typeface="B Yagut" panose="00000400000000000000" pitchFamily="2" charset="-78"/>
              </a:rPr>
              <a:t>(</a:t>
            </a:r>
            <a:r>
              <a:rPr lang="en-US" sz="1600" dirty="0" err="1">
                <a:cs typeface="B Yagut" panose="00000400000000000000" pitchFamily="2" charset="-78"/>
              </a:rPr>
              <a:t>ergonomi</a:t>
            </a:r>
            <a:r>
              <a:rPr lang="en-US" sz="1600" dirty="0">
                <a:cs typeface="B Yagut" panose="00000400000000000000" pitchFamily="2" charset="-78"/>
              </a:rPr>
              <a:t>)-</a:t>
            </a:r>
            <a:r>
              <a:rPr lang="en-US" sz="1600" dirty="0">
                <a:latin typeface="Times New Roman" pitchFamily="18" charset="0"/>
                <a:cs typeface="Times New Roman" pitchFamily="18" charset="0"/>
              </a:rPr>
              <a:t>edit1</a:t>
            </a:r>
            <a:endParaRPr lang="fa-IR" sz="1600" dirty="0">
              <a:latin typeface="Times New Roman" pitchFamily="18" charset="0"/>
              <a:cs typeface="Times New Roman" pitchFamily="18" charset="0"/>
            </a:endParaRPr>
          </a:p>
        </p:txBody>
      </p:sp>
      <p:pic>
        <p:nvPicPr>
          <p:cNvPr id="1027" name="Picture 3" descr="C:\Users\ahmad\Desktop\rahsepar-ahmadreza.jpg"/>
          <p:cNvPicPr>
            <a:picLocks noChangeAspect="1" noChangeArrowheads="1"/>
          </p:cNvPicPr>
          <p:nvPr/>
        </p:nvPicPr>
        <p:blipFill>
          <a:blip r:embed="rId5"/>
          <a:srcRect/>
          <a:stretch>
            <a:fillRect/>
          </a:stretch>
        </p:blipFill>
        <p:spPr bwMode="auto">
          <a:xfrm>
            <a:off x="1847263" y="2256759"/>
            <a:ext cx="1014494" cy="1078793"/>
          </a:xfrm>
          <a:prstGeom prst="rect">
            <a:avLst/>
          </a:prstGeom>
          <a:noFill/>
        </p:spPr>
      </p:pic>
      <p:pic>
        <p:nvPicPr>
          <p:cNvPr id="2" name="سلام">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31481" y="5877272"/>
            <a:ext cx="457200" cy="457200"/>
          </a:xfrm>
          <a:prstGeom prst="rect">
            <a:avLst/>
          </a:prstGeom>
        </p:spPr>
      </p:pic>
    </p:spTree>
    <p:extLst>
      <p:ext uri="{BB962C8B-B14F-4D97-AF65-F5344CB8AC3E}">
        <p14:creationId xmlns:p14="http://schemas.microsoft.com/office/powerpoint/2010/main" val="327942802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836712"/>
            <a:ext cx="8334672" cy="1200329"/>
          </a:xfrm>
          <a:prstGeom prst="rect">
            <a:avLst/>
          </a:prstGeom>
        </p:spPr>
        <p:txBody>
          <a:bodyPr wrap="square">
            <a:spAutoFit/>
          </a:bodyPr>
          <a:lstStyle/>
          <a:p>
            <a:pPr lvl="0" algn="r" rtl="1">
              <a:lnSpc>
                <a:spcPct val="150000"/>
              </a:lnSpc>
              <a:buFont typeface="Wingdings" pitchFamily="2" charset="2"/>
              <a:buChar char="Ø"/>
            </a:pPr>
            <a:r>
              <a:rPr lang="fa-IR" sz="2400" dirty="0">
                <a:solidFill>
                  <a:prstClr val="black"/>
                </a:solidFill>
                <a:cs typeface="B Yagut" pitchFamily="2" charset="-78"/>
              </a:rPr>
              <a:t>کرامپ حرفه‌ای:حرکات ظریف و تکراری موجب درد در ناحیه گردن، کمر و دست( مانند ماشین نویسها)</a:t>
            </a:r>
          </a:p>
        </p:txBody>
      </p:sp>
      <p:sp>
        <p:nvSpPr>
          <p:cNvPr id="8" name="Rectangle 7"/>
          <p:cNvSpPr/>
          <p:nvPr/>
        </p:nvSpPr>
        <p:spPr>
          <a:xfrm>
            <a:off x="206388" y="4083202"/>
            <a:ext cx="8712968" cy="1200329"/>
          </a:xfrm>
          <a:prstGeom prst="rect">
            <a:avLst/>
          </a:prstGeom>
        </p:spPr>
        <p:txBody>
          <a:bodyPr wrap="square">
            <a:spAutoFit/>
          </a:bodyPr>
          <a:lstStyle/>
          <a:p>
            <a:pPr lvl="0" algn="r" rtl="1">
              <a:lnSpc>
                <a:spcPct val="150000"/>
              </a:lnSpc>
              <a:buFont typeface="Wingdings" pitchFamily="2" charset="2"/>
              <a:buChar char="Ø"/>
            </a:pPr>
            <a:r>
              <a:rPr lang="fa-IR" sz="2400" dirty="0">
                <a:solidFill>
                  <a:prstClr val="black"/>
                </a:solidFill>
                <a:cs typeface="B Yagut" pitchFamily="2" charset="-78"/>
              </a:rPr>
              <a:t>ایجاد حفره کیستی پر از مایع به ویژه مایع لنفی معمولا در زانوها و گاهی تومور آبکی در گردن</a:t>
            </a:r>
            <a:endParaRPr lang="en-US" sz="2400" dirty="0">
              <a:solidFill>
                <a:prstClr val="black"/>
              </a:solidFill>
              <a:cs typeface="B Yagut" pitchFamily="2" charset="-78"/>
            </a:endParaRPr>
          </a:p>
        </p:txBody>
      </p:sp>
      <p:pic>
        <p:nvPicPr>
          <p:cNvPr id="9" name="Picture 8"/>
          <p:cNvPicPr>
            <a:picLocks noChangeAspect="1"/>
          </p:cNvPicPr>
          <p:nvPr/>
        </p:nvPicPr>
        <p:blipFill rotWithShape="1">
          <a:blip r:embed="rId5"/>
          <a:srcRect l="38332" r="-557"/>
          <a:stretch/>
        </p:blipFill>
        <p:spPr>
          <a:xfrm>
            <a:off x="595785" y="5044802"/>
            <a:ext cx="2489309" cy="1600200"/>
          </a:xfrm>
          <a:prstGeom prst="rect">
            <a:avLst/>
          </a:prstGeom>
        </p:spPr>
      </p:pic>
      <p:sp>
        <p:nvSpPr>
          <p:cNvPr id="10" name="Rectangle 9"/>
          <p:cNvSpPr/>
          <p:nvPr/>
        </p:nvSpPr>
        <p:spPr>
          <a:xfrm>
            <a:off x="571472" y="0"/>
            <a:ext cx="7929618" cy="938719"/>
          </a:xfrm>
          <a:prstGeom prst="rect">
            <a:avLst/>
          </a:prstGeom>
        </p:spPr>
        <p:txBody>
          <a:bodyPr wrap="square">
            <a:spAutoFit/>
          </a:bodyPr>
          <a:lstStyle/>
          <a:p>
            <a:pPr lvl="0" algn="r" rtl="1">
              <a:lnSpc>
                <a:spcPct val="150000"/>
              </a:lnSpc>
            </a:pPr>
            <a:r>
              <a:rPr lang="fa-IR" sz="4000" dirty="0">
                <a:solidFill>
                  <a:prstClr val="black"/>
                </a:solidFill>
                <a:cs typeface="B Yagut" pitchFamily="2" charset="-78"/>
              </a:rPr>
              <a:t>برخی عوارض شرایط نامناسب کار بر اندامها</a:t>
            </a:r>
          </a:p>
        </p:txBody>
      </p:sp>
      <p:pic>
        <p:nvPicPr>
          <p:cNvPr id="11" name="Picture 10"/>
          <p:cNvPicPr>
            <a:picLocks noChangeAspect="1"/>
          </p:cNvPicPr>
          <p:nvPr/>
        </p:nvPicPr>
        <p:blipFill>
          <a:blip r:embed="rId6"/>
          <a:stretch>
            <a:fillRect/>
          </a:stretch>
        </p:blipFill>
        <p:spPr>
          <a:xfrm>
            <a:off x="4941391" y="1899155"/>
            <a:ext cx="3282038" cy="2184047"/>
          </a:xfrm>
          <a:prstGeom prst="rect">
            <a:avLst/>
          </a:prstGeom>
        </p:spPr>
      </p:pic>
      <p:pic>
        <p:nvPicPr>
          <p:cNvPr id="12" name="Picture 11"/>
          <p:cNvPicPr>
            <a:picLocks noChangeAspect="1"/>
          </p:cNvPicPr>
          <p:nvPr/>
        </p:nvPicPr>
        <p:blipFill>
          <a:blip r:embed="rId7"/>
          <a:stretch>
            <a:fillRect/>
          </a:stretch>
        </p:blipFill>
        <p:spPr>
          <a:xfrm>
            <a:off x="1331640" y="1802190"/>
            <a:ext cx="2143125" cy="2143125"/>
          </a:xfrm>
          <a:prstGeom prst="rect">
            <a:avLst/>
          </a:prstGeom>
        </p:spPr>
      </p:pic>
      <p:pic>
        <p:nvPicPr>
          <p:cNvPr id="13" name="Picture 12"/>
          <p:cNvPicPr>
            <a:picLocks noChangeAspect="1"/>
          </p:cNvPicPr>
          <p:nvPr/>
        </p:nvPicPr>
        <p:blipFill>
          <a:blip r:embed="rId8"/>
          <a:stretch>
            <a:fillRect/>
          </a:stretch>
        </p:blipFill>
        <p:spPr>
          <a:xfrm>
            <a:off x="3707903" y="4797152"/>
            <a:ext cx="2466975" cy="1847850"/>
          </a:xfrm>
          <a:prstGeom prst="rect">
            <a:avLst/>
          </a:prstGeom>
        </p:spPr>
      </p:pic>
      <p:pic>
        <p:nvPicPr>
          <p:cNvPr id="2" name="عوارض 2">
            <a:hlinkClick r:id="" action="ppaction://media"/>
            <a:extLst>
              <a:ext uri="{FF2B5EF4-FFF2-40B4-BE49-F238E27FC236}">
                <a16:creationId xmlns="" xmlns:a16="http://schemas.microsoft.com/office/drawing/2014/main" id="{914D54D1-4406-438D-90DB-86E75E6803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35400" y="1616075"/>
            <a:ext cx="487363" cy="487363"/>
          </a:xfrm>
          <a:prstGeom prst="rect">
            <a:avLst/>
          </a:prstGeom>
        </p:spPr>
      </p:pic>
    </p:spTree>
    <p:extLst>
      <p:ext uri="{BB962C8B-B14F-4D97-AF65-F5344CB8AC3E}">
        <p14:creationId xmlns:p14="http://schemas.microsoft.com/office/powerpoint/2010/main" val="2958871876"/>
      </p:ext>
    </p:extLst>
  </p:cSld>
  <p:clrMapOvr>
    <a:masterClrMapping/>
  </p:clrMapOvr>
  <mc:AlternateContent xmlns:mc="http://schemas.openxmlformats.org/markup-compatibility/2006" xmlns:p14="http://schemas.microsoft.com/office/powerpoint/2010/main">
    <mc:Choice Requires="p14">
      <p:transition spd="slow" p14:dur="2000" advTm="40300"/>
    </mc:Choice>
    <mc:Fallback xmlns="">
      <p:transition spd="slow" advTm="4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5929322" y="883491"/>
            <a:ext cx="321467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0" indent="-514350" algn="justLow" defTabSz="914400" rtl="1" eaLnBrk="0" fontAlgn="base" latinLnBrk="0" hangingPunct="0">
              <a:lnSpc>
                <a:spcPct val="100000"/>
              </a:lnSpc>
              <a:spcBef>
                <a:spcPct val="0"/>
              </a:spcBef>
              <a:spcAft>
                <a:spcPct val="0"/>
              </a:spcAft>
              <a:buClrTx/>
              <a:buSzTx/>
              <a:tabLst>
                <a:tab pos="496888" algn="l"/>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1- دست يا دست ها بالاي سر قرار مي گيرند. </a:t>
            </a:r>
            <a:endParaRPr kumimoji="0" lang="fa-IR" sz="2400" b="0" i="0" u="none" strike="noStrike" cap="none" normalizeH="0" baseline="0" dirty="0">
              <a:ln>
                <a:noFill/>
              </a:ln>
              <a:solidFill>
                <a:schemeClr val="tx1"/>
              </a:solidFill>
              <a:effectLst/>
              <a:latin typeface="Arial" pitchFamily="34" charset="0"/>
              <a:cs typeface="B Yagut" pitchFamily="2" charset="-78"/>
            </a:endParaRPr>
          </a:p>
        </p:txBody>
      </p:sp>
      <p:pic>
        <p:nvPicPr>
          <p:cNvPr id="3" name="Picture 57" descr="Manual Handling Management"/>
          <p:cNvPicPr>
            <a:picLocks noChangeAspect="1" noChangeArrowheads="1"/>
          </p:cNvPicPr>
          <p:nvPr/>
        </p:nvPicPr>
        <p:blipFill>
          <a:blip r:embed="rId6"/>
          <a:srcRect/>
          <a:stretch>
            <a:fillRect/>
          </a:stretch>
        </p:blipFill>
        <p:spPr bwMode="auto">
          <a:xfrm>
            <a:off x="6286512" y="1665254"/>
            <a:ext cx="2428892" cy="2478126"/>
          </a:xfrm>
          <a:prstGeom prst="rect">
            <a:avLst/>
          </a:prstGeom>
          <a:noFill/>
        </p:spPr>
      </p:pic>
      <p:sp>
        <p:nvSpPr>
          <p:cNvPr id="4" name="Rectangle 3"/>
          <p:cNvSpPr/>
          <p:nvPr/>
        </p:nvSpPr>
        <p:spPr>
          <a:xfrm>
            <a:off x="857224" y="0"/>
            <a:ext cx="7786742" cy="707886"/>
          </a:xfrm>
          <a:prstGeom prst="rect">
            <a:avLst/>
          </a:prstGeom>
        </p:spPr>
        <p:txBody>
          <a:bodyPr wrap="square">
            <a:spAutoFit/>
          </a:bodyPr>
          <a:lstStyle/>
          <a:p>
            <a:pPr lvl="0" algn="ctr" rtl="1" fontAlgn="base">
              <a:spcBef>
                <a:spcPct val="0"/>
              </a:spcBef>
              <a:spcAft>
                <a:spcPct val="0"/>
              </a:spcAft>
              <a:tabLst>
                <a:tab pos="496888" algn="l"/>
              </a:tabLst>
            </a:pPr>
            <a:r>
              <a:rPr lang="fa-IR" sz="4000" b="1" dirty="0">
                <a:solidFill>
                  <a:prstClr val="black"/>
                </a:solidFill>
                <a:latin typeface="Calibri" pitchFamily="34" charset="0"/>
                <a:ea typeface="Calibri" pitchFamily="34" charset="0"/>
                <a:cs typeface="B Yagut" pitchFamily="2" charset="-78"/>
              </a:rPr>
              <a:t>وضعیت نامناسب بدن حین انجام کار </a:t>
            </a:r>
            <a:endParaRPr lang="en-US" sz="4000" dirty="0">
              <a:solidFill>
                <a:prstClr val="black"/>
              </a:solidFill>
              <a:latin typeface="Arial" pitchFamily="34" charset="0"/>
              <a:cs typeface="B Yagut" pitchFamily="2" charset="-78"/>
            </a:endParaRPr>
          </a:p>
        </p:txBody>
      </p:sp>
      <p:sp>
        <p:nvSpPr>
          <p:cNvPr id="5" name="Rectangle 4"/>
          <p:cNvSpPr/>
          <p:nvPr/>
        </p:nvSpPr>
        <p:spPr>
          <a:xfrm>
            <a:off x="571472" y="871349"/>
            <a:ext cx="4572000" cy="1200329"/>
          </a:xfrm>
          <a:prstGeom prst="rect">
            <a:avLst/>
          </a:prstGeom>
        </p:spPr>
        <p:txBody>
          <a:bodyPr>
            <a:spAutoFit/>
          </a:bodyPr>
          <a:lstStyle/>
          <a:p>
            <a:pPr marL="457200" lvl="0" indent="-457200" algn="justLow" rtl="1" fontAlgn="base">
              <a:spcBef>
                <a:spcPct val="0"/>
              </a:spcBef>
              <a:spcAft>
                <a:spcPct val="0"/>
              </a:spcAft>
              <a:tabLst>
                <a:tab pos="496888" algn="l"/>
              </a:tabLst>
            </a:pPr>
            <a:r>
              <a:rPr lang="fa-IR" dirty="0">
                <a:latin typeface="Calibri" pitchFamily="34" charset="0"/>
                <a:ea typeface="Calibri" pitchFamily="34" charset="0"/>
                <a:cs typeface="B Yagut" pitchFamily="2" charset="-78"/>
              </a:rPr>
              <a:t>2-در حين انجام كار دست يا دست ها در ارتفاع زیر زانو قرار دارند</a:t>
            </a:r>
            <a:endParaRPr lang="en-US" dirty="0">
              <a:latin typeface="Arial" pitchFamily="34" charset="0"/>
              <a:cs typeface="B Yagut" pitchFamily="2" charset="-78"/>
            </a:endParaRPr>
          </a:p>
          <a:p>
            <a:pPr marL="457200" lvl="0" indent="-457200" algn="justLow" rtl="1" eaLnBrk="0" fontAlgn="base" hangingPunct="0">
              <a:spcBef>
                <a:spcPct val="0"/>
              </a:spcBef>
              <a:spcAft>
                <a:spcPct val="0"/>
              </a:spcAft>
              <a:tabLst>
                <a:tab pos="496888" algn="l"/>
              </a:tabLst>
            </a:pPr>
            <a:r>
              <a:rPr lang="fa-IR" dirty="0">
                <a:latin typeface="Calibri" pitchFamily="34" charset="0"/>
                <a:ea typeface="Calibri" pitchFamily="34" charset="0"/>
                <a:cs typeface="B Yagut" pitchFamily="2" charset="-78"/>
              </a:rPr>
              <a:t>3-كار كردن در وضعيتي كه گردن يا پشت بيش از 20 درجه خم شده باشد</a:t>
            </a:r>
            <a:endParaRPr lang="fa-IR" dirty="0">
              <a:latin typeface="Arial" pitchFamily="34" charset="0"/>
              <a:cs typeface="B Yagut" pitchFamily="2" charset="-78"/>
            </a:endParaRPr>
          </a:p>
        </p:txBody>
      </p:sp>
      <p:pic>
        <p:nvPicPr>
          <p:cNvPr id="6" name="Picture 5" descr="Lab%20bending"/>
          <p:cNvPicPr/>
          <p:nvPr/>
        </p:nvPicPr>
        <p:blipFill>
          <a:blip r:embed="rId7" cstate="print"/>
          <a:srcRect/>
          <a:stretch>
            <a:fillRect/>
          </a:stretch>
        </p:blipFill>
        <p:spPr bwMode="auto">
          <a:xfrm>
            <a:off x="1571604" y="2071678"/>
            <a:ext cx="2357454" cy="1785950"/>
          </a:xfrm>
          <a:prstGeom prst="rect">
            <a:avLst/>
          </a:prstGeom>
          <a:noFill/>
          <a:ln w="9525">
            <a:noFill/>
            <a:miter lim="800000"/>
            <a:headEnd/>
            <a:tailEnd/>
          </a:ln>
        </p:spPr>
      </p:pic>
      <p:sp>
        <p:nvSpPr>
          <p:cNvPr id="7" name="Rectangle 6"/>
          <p:cNvSpPr/>
          <p:nvPr/>
        </p:nvSpPr>
        <p:spPr>
          <a:xfrm>
            <a:off x="5637076" y="4143380"/>
            <a:ext cx="3143240" cy="646331"/>
          </a:xfrm>
          <a:prstGeom prst="rect">
            <a:avLst/>
          </a:prstGeom>
        </p:spPr>
        <p:txBody>
          <a:bodyPr wrap="square">
            <a:spAutoFit/>
          </a:bodyPr>
          <a:lstStyle/>
          <a:p>
            <a:pPr algn="r" rtl="1"/>
            <a:r>
              <a:rPr lang="fa-IR" dirty="0">
                <a:latin typeface="Calibri" pitchFamily="34" charset="0"/>
                <a:ea typeface="Calibri" pitchFamily="34" charset="0"/>
                <a:cs typeface="B Yagut" pitchFamily="2" charset="-78"/>
              </a:rPr>
              <a:t>4-شخص در حالت قوز كرده بيش از 2 ساعت در كل روز كار كند</a:t>
            </a:r>
            <a:endParaRPr lang="en-US" dirty="0"/>
          </a:p>
        </p:txBody>
      </p:sp>
      <p:graphicFrame>
        <p:nvGraphicFramePr>
          <p:cNvPr id="30722" name="Object 2"/>
          <p:cNvGraphicFramePr>
            <a:graphicFrameLocks noChangeAspect="1"/>
          </p:cNvGraphicFramePr>
          <p:nvPr>
            <p:extLst>
              <p:ext uri="{D42A27DB-BD31-4B8C-83A1-F6EECF244321}">
                <p14:modId xmlns:p14="http://schemas.microsoft.com/office/powerpoint/2010/main" val="3887477434"/>
              </p:ext>
            </p:extLst>
          </p:nvPr>
        </p:nvGraphicFramePr>
        <p:xfrm>
          <a:off x="5958540" y="4824312"/>
          <a:ext cx="2500312" cy="1808162"/>
        </p:xfrm>
        <a:graphic>
          <a:graphicData uri="http://schemas.openxmlformats.org/presentationml/2006/ole">
            <mc:AlternateContent xmlns:mc="http://schemas.openxmlformats.org/markup-compatibility/2006">
              <mc:Choice xmlns:v="urn:schemas-microsoft-com:vml" Requires="v">
                <p:oleObj spid="_x0000_s30780" name="Bitmap Image" r:id="rId8" imgW="3038095" imgH="2180952" progId="PBrush">
                  <p:embed/>
                </p:oleObj>
              </mc:Choice>
              <mc:Fallback>
                <p:oleObj name="Bitmap Image" r:id="rId8" imgW="3038095" imgH="2180952" progId="PBrush">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8540" y="4824312"/>
                        <a:ext cx="2500312" cy="180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4"/>
          <p:cNvSpPr>
            <a:spLocks noChangeArrowheads="1"/>
          </p:cNvSpPr>
          <p:nvPr/>
        </p:nvSpPr>
        <p:spPr bwMode="auto">
          <a:xfrm>
            <a:off x="857224" y="4001597"/>
            <a:ext cx="335758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tabLst>
                <a:tab pos="496888" algn="l"/>
              </a:tabLst>
            </a:pPr>
            <a:r>
              <a:rPr kumimoji="0" lang="fa-IR" sz="2000" b="0" i="0" u="none" strike="noStrike" cap="none" normalizeH="0" baseline="0" dirty="0">
                <a:ln>
                  <a:noFill/>
                </a:ln>
                <a:solidFill>
                  <a:schemeClr val="tx1"/>
                </a:solidFill>
                <a:effectLst/>
                <a:latin typeface="Calibri" pitchFamily="34" charset="0"/>
                <a:ea typeface="Calibri" pitchFamily="34" charset="0"/>
                <a:cs typeface="B Yagut" pitchFamily="2" charset="-78"/>
              </a:rPr>
              <a:t>5-شخص در حالت زانو زدن در بيش از 2 ساعت در روز كار كند</a:t>
            </a:r>
            <a:endParaRPr kumimoji="0" lang="fa-IR" sz="2000" b="0" i="0" u="none" strike="noStrike" cap="none" normalizeH="0" baseline="0" dirty="0">
              <a:ln>
                <a:noFill/>
              </a:ln>
              <a:solidFill>
                <a:schemeClr val="tx1"/>
              </a:solidFill>
              <a:effectLst/>
              <a:latin typeface="Arial" pitchFamily="34" charset="0"/>
              <a:cs typeface="Arial" pitchFamily="34" charset="0"/>
            </a:endParaRPr>
          </a:p>
        </p:txBody>
      </p:sp>
      <p:pic>
        <p:nvPicPr>
          <p:cNvPr id="10" name="Picture 9" descr="SureFit"/>
          <p:cNvPicPr/>
          <p:nvPr/>
        </p:nvPicPr>
        <p:blipFill>
          <a:blip r:embed="rId10" cstate="print"/>
          <a:srcRect l="5405" t="6896" r="5405" b="3448"/>
          <a:stretch>
            <a:fillRect/>
          </a:stretch>
        </p:blipFill>
        <p:spPr bwMode="auto">
          <a:xfrm>
            <a:off x="1464447" y="4761709"/>
            <a:ext cx="2357454" cy="1857388"/>
          </a:xfrm>
          <a:prstGeom prst="rect">
            <a:avLst/>
          </a:prstGeom>
          <a:noFill/>
          <a:ln w="9525">
            <a:noFill/>
            <a:miter lim="800000"/>
            <a:headEnd/>
            <a:tailEnd/>
          </a:ln>
        </p:spPr>
      </p:pic>
      <p:pic>
        <p:nvPicPr>
          <p:cNvPr id="2" name="وضعیت نامناسب">
            <a:hlinkClick r:id="" action="ppaction://media"/>
            <a:extLst>
              <a:ext uri="{FF2B5EF4-FFF2-40B4-BE49-F238E27FC236}">
                <a16:creationId xmlns="" xmlns:a16="http://schemas.microsoft.com/office/drawing/2014/main" id="{8C369DAF-E009-4E83-96DE-C4DBB28CFF0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114925" y="20669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00"/>
    </mc:Choice>
    <mc:Fallback xmlns="">
      <p:transition spd="slow" advTm="5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3"/>
          <p:cNvGraphicFramePr>
            <a:graphicFrameLocks noChangeAspect="1"/>
          </p:cNvGraphicFramePr>
          <p:nvPr/>
        </p:nvGraphicFramePr>
        <p:xfrm>
          <a:off x="5929322" y="1857364"/>
          <a:ext cx="1882236" cy="2143140"/>
        </p:xfrm>
        <a:graphic>
          <a:graphicData uri="http://schemas.openxmlformats.org/presentationml/2006/ole">
            <mc:AlternateContent xmlns:mc="http://schemas.openxmlformats.org/markup-compatibility/2006">
              <mc:Choice xmlns:v="urn:schemas-microsoft-com:vml" Requires="v">
                <p:oleObj spid="_x0000_s2109" name="Bitmap Image" r:id="rId6" imgW="1123810" imgH="1561905" progId="PBrush">
                  <p:embed/>
                </p:oleObj>
              </mc:Choice>
              <mc:Fallback>
                <p:oleObj name="Bitmap Image" r:id="rId6" imgW="1123810" imgH="1561905" progId="PBrus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9322" y="1857364"/>
                        <a:ext cx="1882236" cy="21431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0" name="Picture 58" descr="Maintenance"/>
          <p:cNvPicPr>
            <a:picLocks noChangeAspect="1" noChangeArrowheads="1"/>
          </p:cNvPicPr>
          <p:nvPr/>
        </p:nvPicPr>
        <p:blipFill>
          <a:blip r:embed="rId8"/>
          <a:srcRect/>
          <a:stretch>
            <a:fillRect/>
          </a:stretch>
        </p:blipFill>
        <p:spPr bwMode="auto">
          <a:xfrm>
            <a:off x="1214414" y="1857363"/>
            <a:ext cx="2786082" cy="2097051"/>
          </a:xfrm>
          <a:prstGeom prst="rect">
            <a:avLst/>
          </a:prstGeom>
          <a:noFill/>
        </p:spPr>
      </p:pic>
      <p:pic>
        <p:nvPicPr>
          <p:cNvPr id="2049" name="Picture 65" descr="scan0012"/>
          <p:cNvPicPr>
            <a:picLocks noChangeAspect="1" noChangeArrowheads="1"/>
          </p:cNvPicPr>
          <p:nvPr/>
        </p:nvPicPr>
        <p:blipFill>
          <a:blip r:embed="rId9"/>
          <a:srcRect/>
          <a:stretch>
            <a:fillRect/>
          </a:stretch>
        </p:blipFill>
        <p:spPr bwMode="auto">
          <a:xfrm>
            <a:off x="3786182" y="4714884"/>
            <a:ext cx="2125542" cy="2071678"/>
          </a:xfrm>
          <a:prstGeom prst="rect">
            <a:avLst/>
          </a:prstGeom>
          <a:noFill/>
        </p:spPr>
      </p:pic>
      <p:sp>
        <p:nvSpPr>
          <p:cNvPr id="2052" name="Rectangle 4"/>
          <p:cNvSpPr>
            <a:spLocks noChangeArrowheads="1"/>
          </p:cNvSpPr>
          <p:nvPr/>
        </p:nvSpPr>
        <p:spPr bwMode="auto">
          <a:xfrm>
            <a:off x="4857720" y="928670"/>
            <a:ext cx="428628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Char char="•"/>
              <a:tabLst>
                <a:tab pos="496888" algn="l"/>
              </a:tabLst>
            </a:pPr>
            <a:r>
              <a:rPr kumimoji="0" lang="fa-IR" sz="1600" b="0" i="0" u="none" strike="noStrike" cap="none" normalizeH="0" baseline="0" dirty="0">
                <a:ln>
                  <a:noFill/>
                </a:ln>
                <a:solidFill>
                  <a:schemeClr val="tx1"/>
                </a:solidFill>
                <a:effectLst/>
                <a:latin typeface="Calibri" pitchFamily="34" charset="0"/>
                <a:ea typeface="Calibri" pitchFamily="34" charset="0"/>
                <a:cs typeface="B Yagut" pitchFamily="2" charset="-78"/>
              </a:rPr>
              <a:t>کار در وضعیت نشسته بدون وجود تکیه گاه ناحیه کمر </a:t>
            </a:r>
            <a:endParaRPr kumimoji="0" lang="en-US" sz="1600" b="0" i="0" u="none" strike="noStrike" cap="none" normalizeH="0" baseline="0" dirty="0">
              <a:ln>
                <a:noFill/>
              </a:ln>
              <a:solidFill>
                <a:schemeClr val="tx1"/>
              </a:solidFill>
              <a:effectLst/>
              <a:latin typeface="Arial" pitchFamily="34" charset="0"/>
              <a:cs typeface="B Yagut" pitchFamily="2" charset="-78"/>
            </a:endParaRPr>
          </a:p>
          <a:p>
            <a:pPr marL="0" marR="0" lvl="0" indent="0" algn="r" defTabSz="914400" rtl="1" eaLnBrk="0" fontAlgn="base" latinLnBrk="0" hangingPunct="0">
              <a:lnSpc>
                <a:spcPct val="100000"/>
              </a:lnSpc>
              <a:spcBef>
                <a:spcPct val="0"/>
              </a:spcBef>
              <a:spcAft>
                <a:spcPct val="0"/>
              </a:spcAft>
              <a:buClrTx/>
              <a:buSzTx/>
              <a:buFontTx/>
              <a:buChar char="•"/>
              <a:tabLst>
                <a:tab pos="496888" algn="l"/>
              </a:tabLst>
            </a:pPr>
            <a:r>
              <a:rPr kumimoji="0" lang="fa-IR" sz="1600" b="0" i="0" u="none" strike="noStrike" cap="none" normalizeH="0" baseline="0" dirty="0">
                <a:ln>
                  <a:noFill/>
                </a:ln>
                <a:solidFill>
                  <a:schemeClr val="tx1"/>
                </a:solidFill>
                <a:effectLst/>
                <a:latin typeface="Calibri" pitchFamily="34" charset="0"/>
                <a:ea typeface="Calibri" pitchFamily="34" charset="0"/>
                <a:cs typeface="B Yagut" pitchFamily="2" charset="-78"/>
              </a:rPr>
              <a:t>کار در وضعیت نشسته بدون وجود تکیه گاه مناسب پا (اعمال بار استاتيكي روي عضلات اندام تحتاني)</a:t>
            </a:r>
            <a:endParaRPr kumimoji="0" lang="en-US" sz="1600" b="0" i="0" u="none" strike="noStrike" cap="none" normalizeH="0" baseline="0" dirty="0">
              <a:ln>
                <a:noFill/>
              </a:ln>
              <a:solidFill>
                <a:schemeClr val="tx1"/>
              </a:solidFill>
              <a:effectLst/>
              <a:latin typeface="Arial" pitchFamily="34" charset="0"/>
              <a:cs typeface="B Yagut" pitchFamily="2" charset="-78"/>
            </a:endParaRPr>
          </a:p>
        </p:txBody>
      </p:sp>
      <p:sp>
        <p:nvSpPr>
          <p:cNvPr id="2053" name="Rectangle 5"/>
          <p:cNvSpPr>
            <a:spLocks noChangeArrowheads="1"/>
          </p:cNvSpPr>
          <p:nvPr/>
        </p:nvSpPr>
        <p:spPr bwMode="auto">
          <a:xfrm>
            <a:off x="142844" y="1000108"/>
            <a:ext cx="414337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Char char="•"/>
              <a:tabLst>
                <a:tab pos="496888" algn="l"/>
              </a:tabLst>
            </a:pPr>
            <a:r>
              <a:rPr kumimoji="0" lang="fa-IR" sz="1600" b="0" i="0" u="none" strike="noStrike" cap="none" normalizeH="0" baseline="0" dirty="0">
                <a:ln>
                  <a:noFill/>
                </a:ln>
                <a:solidFill>
                  <a:schemeClr val="tx1"/>
                </a:solidFill>
                <a:effectLst/>
                <a:latin typeface="Calibri" pitchFamily="34" charset="0"/>
                <a:ea typeface="Calibri" pitchFamily="34" charset="0"/>
                <a:cs typeface="B Yagut" pitchFamily="2" charset="-78"/>
              </a:rPr>
              <a:t>کار در وضعیت نشسته با آرنج هایی که در ارتفاع زیاد قرار می گیرند ويا فاصله آرنج از بدن زياد ميباشد.</a:t>
            </a:r>
            <a:endParaRPr kumimoji="0" lang="en-US" sz="1600" b="0" i="0" u="none" strike="noStrike" cap="none" normalizeH="0" baseline="0" dirty="0">
              <a:ln>
                <a:noFill/>
              </a:ln>
              <a:solidFill>
                <a:schemeClr val="tx1"/>
              </a:solidFill>
              <a:effectLst/>
              <a:latin typeface="Arial" pitchFamily="34" charset="0"/>
              <a:cs typeface="B Yagut" pitchFamily="2" charset="-78"/>
            </a:endParaRPr>
          </a:p>
          <a:p>
            <a:pPr marL="0" marR="0" lvl="0" indent="0" algn="r" defTabSz="914400" rtl="1" eaLnBrk="0" fontAlgn="base" latinLnBrk="0" hangingPunct="0">
              <a:lnSpc>
                <a:spcPct val="100000"/>
              </a:lnSpc>
              <a:spcBef>
                <a:spcPct val="0"/>
              </a:spcBef>
              <a:spcAft>
                <a:spcPct val="0"/>
              </a:spcAft>
              <a:buClrTx/>
              <a:buSzTx/>
              <a:buFontTx/>
              <a:buChar char="•"/>
              <a:tabLst>
                <a:tab pos="496888" algn="l"/>
              </a:tabLst>
            </a:pPr>
            <a:r>
              <a:rPr kumimoji="0" lang="fa-IR" sz="1600" b="0" i="0" u="none" strike="noStrike" cap="none" normalizeH="0" baseline="0" dirty="0">
                <a:ln>
                  <a:noFill/>
                </a:ln>
                <a:solidFill>
                  <a:schemeClr val="tx1"/>
                </a:solidFill>
                <a:effectLst/>
                <a:latin typeface="Calibri" pitchFamily="34" charset="0"/>
                <a:ea typeface="Calibri" pitchFamily="34" charset="0"/>
                <a:cs typeface="B Yagut" pitchFamily="2" charset="-78"/>
              </a:rPr>
              <a:t>کار کردن در فضای محدود و محصور</a:t>
            </a:r>
            <a:endParaRPr kumimoji="0" lang="en-US" sz="1600" b="0" i="0" u="none" strike="noStrike" cap="none" normalizeH="0" baseline="0" dirty="0">
              <a:ln>
                <a:noFill/>
              </a:ln>
              <a:solidFill>
                <a:schemeClr val="tx1"/>
              </a:solidFill>
              <a:effectLst/>
              <a:latin typeface="Arial" pitchFamily="34" charset="0"/>
              <a:cs typeface="B Yagut" pitchFamily="2" charset="-78"/>
            </a:endParaRPr>
          </a:p>
        </p:txBody>
      </p:sp>
      <p:sp>
        <p:nvSpPr>
          <p:cNvPr id="2054" name="Rectangle 6"/>
          <p:cNvSpPr>
            <a:spLocks noChangeArrowheads="1"/>
          </p:cNvSpPr>
          <p:nvPr/>
        </p:nvSpPr>
        <p:spPr bwMode="auto">
          <a:xfrm>
            <a:off x="3643306" y="4071942"/>
            <a:ext cx="228601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Char char="•"/>
              <a:tabLst>
                <a:tab pos="496888" algn="l"/>
              </a:tabLst>
            </a:pPr>
            <a:r>
              <a:rPr kumimoji="0" lang="fa-IR" sz="1600" b="0" i="0" u="none" strike="noStrike" cap="none" normalizeH="0" baseline="0" dirty="0">
                <a:ln>
                  <a:noFill/>
                </a:ln>
                <a:solidFill>
                  <a:schemeClr val="tx1"/>
                </a:solidFill>
                <a:effectLst/>
                <a:latin typeface="Calibri" pitchFamily="34" charset="0"/>
                <a:ea typeface="Calibri" pitchFamily="34" charset="0"/>
                <a:cs typeface="B Yagut" pitchFamily="2" charset="-78"/>
              </a:rPr>
              <a:t>کار کردن در حالتیکه مفصل در وضعیت نهایی قرار دارد.</a:t>
            </a:r>
            <a:endParaRPr kumimoji="0" lang="en-US" sz="1600" b="0" i="0" u="none" strike="noStrike" cap="none" normalizeH="0" baseline="0" dirty="0">
              <a:ln>
                <a:noFill/>
              </a:ln>
              <a:solidFill>
                <a:schemeClr val="tx1"/>
              </a:solidFill>
              <a:effectLst/>
              <a:latin typeface="Arial" pitchFamily="34" charset="0"/>
              <a:cs typeface="B Yagut" pitchFamily="2" charset="-78"/>
            </a:endParaRPr>
          </a:p>
        </p:txBody>
      </p:sp>
      <p:sp>
        <p:nvSpPr>
          <p:cNvPr id="10" name="Rectangle 9"/>
          <p:cNvSpPr/>
          <p:nvPr/>
        </p:nvSpPr>
        <p:spPr>
          <a:xfrm>
            <a:off x="857224" y="0"/>
            <a:ext cx="7786742" cy="707886"/>
          </a:xfrm>
          <a:prstGeom prst="rect">
            <a:avLst/>
          </a:prstGeom>
        </p:spPr>
        <p:txBody>
          <a:bodyPr wrap="square">
            <a:spAutoFit/>
          </a:bodyPr>
          <a:lstStyle/>
          <a:p>
            <a:pPr lvl="0" algn="ctr" rtl="1" fontAlgn="base">
              <a:spcBef>
                <a:spcPct val="0"/>
              </a:spcBef>
              <a:spcAft>
                <a:spcPct val="0"/>
              </a:spcAft>
              <a:tabLst>
                <a:tab pos="496888" algn="l"/>
              </a:tabLst>
            </a:pPr>
            <a:r>
              <a:rPr lang="fa-IR" sz="4000" b="1" dirty="0">
                <a:solidFill>
                  <a:prstClr val="black"/>
                </a:solidFill>
                <a:latin typeface="Calibri" pitchFamily="34" charset="0"/>
                <a:ea typeface="Calibri" pitchFamily="34" charset="0"/>
                <a:cs typeface="B Yagut" pitchFamily="2" charset="-78"/>
              </a:rPr>
              <a:t>وضعیت نامناسب بدن حین انجام کار </a:t>
            </a:r>
            <a:endParaRPr lang="en-US" sz="4000" dirty="0">
              <a:solidFill>
                <a:prstClr val="black"/>
              </a:solidFill>
              <a:latin typeface="Arial" pitchFamily="34" charset="0"/>
              <a:cs typeface="B Yagut" pitchFamily="2" charset="-78"/>
            </a:endParaRPr>
          </a:p>
        </p:txBody>
      </p:sp>
      <p:pic>
        <p:nvPicPr>
          <p:cNvPr id="2" name="وضعیت نامناسب 2">
            <a:hlinkClick r:id="" action="ppaction://media"/>
            <a:extLst>
              <a:ext uri="{FF2B5EF4-FFF2-40B4-BE49-F238E27FC236}">
                <a16:creationId xmlns="" xmlns:a16="http://schemas.microsoft.com/office/drawing/2014/main" id="{31A3F314-E1EB-4C47-A253-05C7D8A043F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3450" y="45783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80"/>
    </mc:Choice>
    <mc:Fallback xmlns="">
      <p:transition spd="slow" advTm="6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1000108"/>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حمل دستی بار عبارتند از انتقال و جابجایی بار توسط دست و دیگر بخش های بدن که همراه بالا بردن، پایین آوردن، کشیدن، هل دادن، نگه داشتن، چرخاندن و یا ترکیبی از موارد مذکور باشد.</a:t>
            </a: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 </a:t>
            </a:r>
            <a:r>
              <a:rPr kumimoji="0" lang="fa-IR" sz="2400" b="1" i="0" u="none" strike="noStrike" cap="none" normalizeH="0" baseline="0" dirty="0">
                <a:ln>
                  <a:noFill/>
                </a:ln>
                <a:solidFill>
                  <a:schemeClr val="tx1"/>
                </a:solidFill>
                <a:effectLst/>
                <a:latin typeface="Calibri" pitchFamily="34" charset="0"/>
                <a:ea typeface="Calibri" pitchFamily="34" charset="0"/>
                <a:cs typeface="B Yagut" pitchFamily="2" charset="-78"/>
              </a:rPr>
              <a:t>بار سنگين</a:t>
            </a: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 باری است که وزن آن از حد مجاز بیشتر باشد.</a:t>
            </a:r>
            <a:endParaRPr kumimoji="0" lang="fa-IR" sz="3600" b="0" i="0" u="none" strike="noStrike" cap="none" normalizeH="0" baseline="0" dirty="0">
              <a:ln>
                <a:noFill/>
              </a:ln>
              <a:solidFill>
                <a:schemeClr val="tx1"/>
              </a:solidFill>
              <a:effectLst/>
              <a:latin typeface="Arial" pitchFamily="34" charset="0"/>
              <a:cs typeface="Arial" pitchFamily="34" charset="0"/>
            </a:endParaRPr>
          </a:p>
        </p:txBody>
      </p:sp>
      <p:pic>
        <p:nvPicPr>
          <p:cNvPr id="3" name="Picture 2" descr="تصوير اصلي را ببينيد">
            <a:hlinkClick r:id="rId5"/>
          </p:cNvPr>
          <p:cNvPicPr/>
          <p:nvPr/>
        </p:nvPicPr>
        <p:blipFill>
          <a:blip r:embed="rId6" cstate="print"/>
          <a:srcRect/>
          <a:stretch>
            <a:fillRect/>
          </a:stretch>
        </p:blipFill>
        <p:spPr bwMode="auto">
          <a:xfrm>
            <a:off x="714348" y="3214686"/>
            <a:ext cx="2357454" cy="2214578"/>
          </a:xfrm>
          <a:prstGeom prst="rect">
            <a:avLst/>
          </a:prstGeom>
          <a:noFill/>
          <a:ln w="9525">
            <a:noFill/>
            <a:miter lim="800000"/>
            <a:headEnd/>
            <a:tailEnd/>
          </a:ln>
        </p:spPr>
      </p:pic>
      <p:sp>
        <p:nvSpPr>
          <p:cNvPr id="101377" name="Rectangle 1"/>
          <p:cNvSpPr>
            <a:spLocks noChangeArrowheads="1"/>
          </p:cNvSpPr>
          <p:nvPr/>
        </p:nvSpPr>
        <p:spPr bwMode="auto">
          <a:xfrm>
            <a:off x="3857620" y="2928934"/>
            <a:ext cx="507209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بطور كلي دو حالت متمايز براي بلند كردن بار به صورت دستي ممكن است اتفاق افتد.</a:t>
            </a:r>
            <a:endParaRPr kumimoji="0" lang="en-US" sz="2400" b="0" i="0" u="none" strike="noStrike" cap="none" normalizeH="0" baseline="0" dirty="0">
              <a:ln>
                <a:noFill/>
              </a:ln>
              <a:solidFill>
                <a:schemeClr val="tx1"/>
              </a:solidFill>
              <a:effectLst/>
              <a:latin typeface="Arial" pitchFamily="34" charset="0"/>
              <a:cs typeface="B Yagut"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الف) </a:t>
            </a:r>
            <a:r>
              <a:rPr kumimoji="0" lang="fa-IR" sz="2400" b="1" i="0" u="none" strike="noStrike" cap="none" normalizeH="0" baseline="0" dirty="0">
                <a:ln>
                  <a:noFill/>
                </a:ln>
                <a:solidFill>
                  <a:schemeClr val="tx1"/>
                </a:solidFill>
                <a:effectLst/>
                <a:latin typeface="Calibri" pitchFamily="34" charset="0"/>
                <a:ea typeface="Calibri" pitchFamily="34" charset="0"/>
                <a:cs typeface="B Yagut" pitchFamily="2" charset="-78"/>
              </a:rPr>
              <a:t>حالت اسكات </a:t>
            </a: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a:t>
            </a:r>
            <a:r>
              <a:rPr kumimoji="0" lang="en-US" sz="2400" b="0" i="0" u="none" strike="noStrike" cap="none" normalizeH="0" baseline="0" dirty="0">
                <a:ln>
                  <a:noFill/>
                </a:ln>
                <a:solidFill>
                  <a:schemeClr val="tx1"/>
                </a:solidFill>
                <a:effectLst/>
                <a:latin typeface="Calibri" pitchFamily="34" charset="0"/>
                <a:ea typeface="Calibri" pitchFamily="34" charset="0"/>
                <a:cs typeface="B Yagut" pitchFamily="2" charset="-78"/>
              </a:rPr>
              <a:t>Leg Lift, Squat</a:t>
            </a: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 (روش صحیح) </a:t>
            </a:r>
            <a:endParaRPr kumimoji="0" lang="en-US" sz="2400" b="0" i="0" u="none" strike="noStrike" cap="none" normalizeH="0" baseline="0" dirty="0">
              <a:ln>
                <a:noFill/>
              </a:ln>
              <a:solidFill>
                <a:schemeClr val="tx1"/>
              </a:solidFill>
              <a:effectLst/>
              <a:latin typeface="Calibri" pitchFamily="34" charset="0"/>
              <a:ea typeface="Calibri" pitchFamily="34" charset="0"/>
              <a:cs typeface="B Yagut"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ب) </a:t>
            </a:r>
            <a:r>
              <a:rPr kumimoji="0" lang="fa-IR" sz="2400" b="1" i="0" u="none" strike="noStrike" cap="none" normalizeH="0" baseline="0" dirty="0">
                <a:ln>
                  <a:noFill/>
                </a:ln>
                <a:solidFill>
                  <a:schemeClr val="tx1"/>
                </a:solidFill>
                <a:effectLst/>
                <a:latin typeface="Calibri" pitchFamily="34" charset="0"/>
                <a:ea typeface="Calibri" pitchFamily="34" charset="0"/>
                <a:cs typeface="B Yagut" pitchFamily="2" charset="-78"/>
              </a:rPr>
              <a:t>حالت استوپ</a:t>
            </a:r>
            <a:r>
              <a:rPr kumimoji="0" lang="en-US" sz="2400" b="1" i="0" u="none" strike="noStrike" cap="none" normalizeH="0" baseline="0" dirty="0">
                <a:ln>
                  <a:noFill/>
                </a:ln>
                <a:solidFill>
                  <a:schemeClr val="tx1"/>
                </a:solidFill>
                <a:effectLst/>
                <a:latin typeface="Calibri" pitchFamily="34" charset="0"/>
                <a:ea typeface="Calibri" pitchFamily="34" charset="0"/>
                <a:cs typeface="B Yagut" pitchFamily="2" charset="-78"/>
              </a:rPr>
              <a:t> </a:t>
            </a:r>
            <a:r>
              <a:rPr kumimoji="0" lang="en-US" sz="2400" b="0" i="0" u="none" strike="noStrike" cap="none" normalizeH="0" baseline="0" dirty="0">
                <a:ln>
                  <a:noFill/>
                </a:ln>
                <a:solidFill>
                  <a:schemeClr val="tx1"/>
                </a:solidFill>
                <a:effectLst/>
                <a:latin typeface="Calibri" pitchFamily="34" charset="0"/>
                <a:ea typeface="Calibri" pitchFamily="34" charset="0"/>
                <a:cs typeface="B Yagut" pitchFamily="2" charset="-78"/>
              </a:rPr>
              <a:t>(</a:t>
            </a:r>
            <a:r>
              <a:rPr kumimoji="0" lang="en-US" sz="2400" b="0" i="0" u="none" strike="noStrike" cap="none" normalizeH="0" baseline="0" dirty="0">
                <a:ln>
                  <a:noFill/>
                </a:ln>
                <a:solidFill>
                  <a:schemeClr val="tx1"/>
                </a:solidFill>
                <a:effectLst/>
                <a:latin typeface="Arial" pitchFamily="34" charset="0"/>
                <a:ea typeface="Calibri" pitchFamily="34" charset="0"/>
                <a:cs typeface="B Yagut" pitchFamily="2" charset="-78"/>
              </a:rPr>
              <a:t>Back Lift, Stoop</a:t>
            </a:r>
            <a:r>
              <a:rPr kumimoji="0" lang="en-US" sz="2400" b="0" i="0" u="none" strike="noStrike" cap="none" normalizeH="0" baseline="0" dirty="0">
                <a:ln>
                  <a:noFill/>
                </a:ln>
                <a:solidFill>
                  <a:schemeClr val="tx1"/>
                </a:solidFill>
                <a:effectLst/>
                <a:latin typeface="Calibri" pitchFamily="34" charset="0"/>
                <a:ea typeface="Calibri" pitchFamily="34" charset="0"/>
                <a:cs typeface="B Yagut" pitchFamily="2" charset="-78"/>
              </a:rPr>
              <a:t>)</a:t>
            </a:r>
            <a:r>
              <a:rPr kumimoji="0" lang="en-US" sz="2400" b="0" i="0" u="none" strike="noStrike" cap="none" normalizeH="0" baseline="0" dirty="0">
                <a:ln>
                  <a:noFill/>
                </a:ln>
                <a:solidFill>
                  <a:schemeClr val="tx1"/>
                </a:solidFill>
                <a:effectLst/>
                <a:latin typeface="Arial" pitchFamily="34" charset="0"/>
                <a:cs typeface="B Yagut" pitchFamily="2" charset="-78"/>
              </a:rPr>
              <a:t> </a:t>
            </a:r>
          </a:p>
        </p:txBody>
      </p:sp>
      <p:sp>
        <p:nvSpPr>
          <p:cNvPr id="5" name="Rectangle 4"/>
          <p:cNvSpPr/>
          <p:nvPr/>
        </p:nvSpPr>
        <p:spPr>
          <a:xfrm>
            <a:off x="2143108" y="5500702"/>
            <a:ext cx="814647" cy="369332"/>
          </a:xfrm>
          <a:prstGeom prst="rect">
            <a:avLst/>
          </a:prstGeom>
        </p:spPr>
        <p:txBody>
          <a:bodyPr wrap="none">
            <a:spAutoFit/>
          </a:bodyPr>
          <a:lstStyle/>
          <a:p>
            <a:r>
              <a:rPr lang="fa-IR" dirty="0">
                <a:latin typeface="Calibri" pitchFamily="34" charset="0"/>
                <a:ea typeface="Calibri" pitchFamily="34" charset="0"/>
                <a:cs typeface="B Yagut" pitchFamily="2" charset="-78"/>
              </a:rPr>
              <a:t> اسكات </a:t>
            </a:r>
            <a:endParaRPr lang="en-US" dirty="0"/>
          </a:p>
        </p:txBody>
      </p:sp>
      <p:sp>
        <p:nvSpPr>
          <p:cNvPr id="6" name="Rectangle 5"/>
          <p:cNvSpPr/>
          <p:nvPr/>
        </p:nvSpPr>
        <p:spPr>
          <a:xfrm>
            <a:off x="785786" y="5488560"/>
            <a:ext cx="721672" cy="369332"/>
          </a:xfrm>
          <a:prstGeom prst="rect">
            <a:avLst/>
          </a:prstGeom>
        </p:spPr>
        <p:txBody>
          <a:bodyPr wrap="none">
            <a:spAutoFit/>
          </a:bodyPr>
          <a:lstStyle/>
          <a:p>
            <a:r>
              <a:rPr lang="fa-IR" dirty="0">
                <a:latin typeface="Calibri" pitchFamily="34" charset="0"/>
                <a:ea typeface="Calibri" pitchFamily="34" charset="0"/>
                <a:cs typeface="B Yagut" pitchFamily="2" charset="-78"/>
              </a:rPr>
              <a:t>استوپ</a:t>
            </a:r>
            <a:endParaRPr lang="en-US" dirty="0"/>
          </a:p>
        </p:txBody>
      </p:sp>
      <p:sp>
        <p:nvSpPr>
          <p:cNvPr id="7" name="Rectangle 6"/>
          <p:cNvSpPr/>
          <p:nvPr/>
        </p:nvSpPr>
        <p:spPr>
          <a:xfrm>
            <a:off x="3346926" y="0"/>
            <a:ext cx="2829621" cy="707886"/>
          </a:xfrm>
          <a:prstGeom prst="rect">
            <a:avLst/>
          </a:prstGeom>
        </p:spPr>
        <p:txBody>
          <a:bodyPr wrap="none">
            <a:spAutoFit/>
          </a:bodyPr>
          <a:lstStyle/>
          <a:p>
            <a:pPr lvl="0" algn="justLow" rtl="1" fontAlgn="base">
              <a:spcBef>
                <a:spcPct val="0"/>
              </a:spcBef>
              <a:spcAft>
                <a:spcPct val="0"/>
              </a:spcAft>
            </a:pPr>
            <a:r>
              <a:rPr lang="fa-IR" sz="4000" b="1" dirty="0">
                <a:latin typeface="Calibri" pitchFamily="34" charset="0"/>
                <a:ea typeface="Calibri" pitchFamily="34" charset="0"/>
                <a:cs typeface="B Yagut" pitchFamily="2" charset="-78"/>
              </a:rPr>
              <a:t>حمل دستي بار</a:t>
            </a:r>
            <a:endParaRPr lang="en-US" sz="4000" dirty="0">
              <a:latin typeface="Arial" pitchFamily="34" charset="0"/>
              <a:cs typeface="B Yagut" pitchFamily="2" charset="-78"/>
            </a:endParaRPr>
          </a:p>
        </p:txBody>
      </p:sp>
      <p:pic>
        <p:nvPicPr>
          <p:cNvPr id="2" name="حمل دستی">
            <a:hlinkClick r:id="" action="ppaction://media"/>
            <a:extLst>
              <a:ext uri="{FF2B5EF4-FFF2-40B4-BE49-F238E27FC236}">
                <a16:creationId xmlns="" xmlns:a16="http://schemas.microsoft.com/office/drawing/2014/main" id="{682AB17D-AF6D-44A0-BF19-69ACCE396B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80960" y="4867926"/>
            <a:ext cx="485006"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500"/>
    </mc:Choice>
    <mc:Fallback xmlns="">
      <p:transition spd="slow" advTm="20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57158" y="785794"/>
            <a:ext cx="8501122" cy="3234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ts val="3500"/>
              </a:lnSpc>
              <a:spcBef>
                <a:spcPct val="0"/>
              </a:spcBef>
              <a:spcAft>
                <a:spcPct val="0"/>
              </a:spcAft>
              <a:buClrTx/>
              <a:buSzTx/>
              <a:buFont typeface="Wingdings" pitchFamily="2" charset="2"/>
              <a:buChar char="Ø"/>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قرار گرفتن مچ دست در وضعیت مستقیم و طبیعی</a:t>
            </a:r>
          </a:p>
          <a:p>
            <a:pPr marL="0" marR="0" lvl="0" indent="0" algn="r" defTabSz="914400" rtl="1" eaLnBrk="0" fontAlgn="base" latinLnBrk="0" hangingPunct="0">
              <a:lnSpc>
                <a:spcPts val="3500"/>
              </a:lnSpc>
              <a:spcBef>
                <a:spcPct val="0"/>
              </a:spcBef>
              <a:spcAft>
                <a:spcPct val="0"/>
              </a:spcAft>
              <a:buClrTx/>
              <a:buSzTx/>
              <a:buFont typeface="Wingdings" pitchFamily="2" charset="2"/>
              <a:buChar char="Ø"/>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هيچگونه خم شدن يا انحرافي در مچ دست</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ts val="3500"/>
              </a:lnSpc>
              <a:spcBef>
                <a:spcPct val="0"/>
              </a:spcBef>
              <a:spcAft>
                <a:spcPct val="0"/>
              </a:spcAft>
              <a:buClrTx/>
              <a:buSzTx/>
              <a:buFont typeface="Wingdings" pitchFamily="2" charset="2"/>
              <a:buChar char="Ø"/>
              <a:tabLst/>
            </a:pP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براي شغل مورد نظر مناسب باشد</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algn="r" rtl="1" eaLnBrk="0" fontAlgn="base" hangingPunct="0">
              <a:lnSpc>
                <a:spcPts val="3500"/>
              </a:lnSpc>
              <a:spcBef>
                <a:spcPct val="0"/>
              </a:spcBef>
              <a:spcAft>
                <a:spcPct val="0"/>
              </a:spcAft>
              <a:buFont typeface="Wingdings" pitchFamily="2" charset="2"/>
              <a:buChar char="Ø"/>
            </a:pPr>
            <a:r>
              <a:rPr lang="fa-IR" sz="2400" dirty="0">
                <a:latin typeface="Calibri" pitchFamily="34" charset="0"/>
                <a:ea typeface="Calibri" pitchFamily="34" charset="0"/>
                <a:cs typeface="B Yagut" pitchFamily="2" charset="-78"/>
              </a:rPr>
              <a:t> تناسب با </a:t>
            </a:r>
            <a:r>
              <a:rPr kumimoji="0" lang="fa-IR" sz="2400" b="0" i="0" u="none" strike="noStrike" cap="none" normalizeH="0" baseline="0" dirty="0">
                <a:ln>
                  <a:noFill/>
                </a:ln>
                <a:solidFill>
                  <a:schemeClr val="tx1"/>
                </a:solidFill>
                <a:effectLst/>
                <a:latin typeface="Calibri" pitchFamily="34" charset="0"/>
                <a:ea typeface="Calibri" pitchFamily="34" charset="0"/>
                <a:cs typeface="B Yagut" pitchFamily="2" charset="-78"/>
              </a:rPr>
              <a:t>استفاده کننده ودست او </a:t>
            </a:r>
            <a:endParaRPr kumimoji="0" lang="fa-IR" sz="2400" b="1" i="0" u="none" strike="noStrike" cap="none" normalizeH="0" baseline="0" dirty="0">
              <a:ln>
                <a:noFill/>
              </a:ln>
              <a:solidFill>
                <a:schemeClr val="tx1"/>
              </a:solidFill>
              <a:effectLst/>
              <a:latin typeface="Calibri" pitchFamily="34" charset="0"/>
              <a:ea typeface="Calibri" pitchFamily="34" charset="0"/>
              <a:cs typeface="B Yagut" pitchFamily="2" charset="-78"/>
            </a:endParaRPr>
          </a:p>
          <a:p>
            <a:pPr lvl="0" algn="justLow" rtl="1" fontAlgn="base">
              <a:lnSpc>
                <a:spcPts val="3500"/>
              </a:lnSpc>
              <a:spcBef>
                <a:spcPct val="0"/>
              </a:spcBef>
              <a:spcAft>
                <a:spcPct val="0"/>
              </a:spcAft>
              <a:buFont typeface="Wingdings" pitchFamily="2" charset="2"/>
              <a:buChar char="Ø"/>
            </a:pPr>
            <a:r>
              <a:rPr lang="fa-IR" sz="2400" dirty="0">
                <a:latin typeface="Calibri" pitchFamily="34" charset="0"/>
                <a:ea typeface="Calibri" pitchFamily="34" charset="0"/>
                <a:cs typeface="B Yagut" pitchFamily="2" charset="-78"/>
              </a:rPr>
              <a:t>مناسب با فضاي كار</a:t>
            </a:r>
            <a:endParaRPr lang="en-US" sz="2400" dirty="0">
              <a:latin typeface="Arial" pitchFamily="34" charset="0"/>
              <a:cs typeface="Arial" pitchFamily="34" charset="0"/>
            </a:endParaRPr>
          </a:p>
          <a:p>
            <a:pPr lvl="0" algn="justLow" rtl="1" eaLnBrk="0" fontAlgn="base" hangingPunct="0">
              <a:lnSpc>
                <a:spcPts val="3500"/>
              </a:lnSpc>
              <a:spcBef>
                <a:spcPct val="0"/>
              </a:spcBef>
              <a:spcAft>
                <a:spcPct val="0"/>
              </a:spcAft>
              <a:buFont typeface="Wingdings" pitchFamily="2" charset="2"/>
              <a:buChar char="Ø"/>
            </a:pPr>
            <a:r>
              <a:rPr lang="fa-IR" sz="2400" dirty="0">
                <a:latin typeface="Calibri" pitchFamily="34" charset="0"/>
                <a:ea typeface="Calibri" pitchFamily="34" charset="0"/>
                <a:cs typeface="B Yagut" pitchFamily="2" charset="-78"/>
              </a:rPr>
              <a:t> دادن نيروي مورد نياز </a:t>
            </a:r>
            <a:endParaRPr lang="en-US" sz="2400" dirty="0">
              <a:latin typeface="Arial" pitchFamily="34" charset="0"/>
              <a:cs typeface="Arial" pitchFamily="34" charset="0"/>
            </a:endParaRPr>
          </a:p>
          <a:p>
            <a:pPr lvl="0" algn="justLow" rtl="1" eaLnBrk="0" fontAlgn="base" hangingPunct="0">
              <a:lnSpc>
                <a:spcPts val="3500"/>
              </a:lnSpc>
              <a:spcBef>
                <a:spcPct val="0"/>
              </a:spcBef>
              <a:spcAft>
                <a:spcPct val="0"/>
              </a:spcAft>
              <a:buFont typeface="Wingdings" pitchFamily="2" charset="2"/>
              <a:buChar char="Ø"/>
            </a:pPr>
            <a:r>
              <a:rPr lang="fa-IR" sz="2400" dirty="0">
                <a:latin typeface="Calibri" pitchFamily="34" charset="0"/>
                <a:ea typeface="Calibri" pitchFamily="34" charset="0"/>
                <a:cs typeface="B Yagut" pitchFamily="2" charset="-78"/>
              </a:rPr>
              <a:t>قابل استفاده  راحت در وضعيت كاري</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pic>
        <p:nvPicPr>
          <p:cNvPr id="1025" name="Picture 15"/>
          <p:cNvPicPr>
            <a:picLocks noChangeAspect="1" noChangeArrowheads="1"/>
          </p:cNvPicPr>
          <p:nvPr/>
        </p:nvPicPr>
        <p:blipFill>
          <a:blip r:embed="rId5"/>
          <a:srcRect/>
          <a:stretch>
            <a:fillRect/>
          </a:stretch>
        </p:blipFill>
        <p:spPr bwMode="auto">
          <a:xfrm>
            <a:off x="2214546" y="4071942"/>
            <a:ext cx="4572032" cy="2608748"/>
          </a:xfrm>
          <a:prstGeom prst="rect">
            <a:avLst/>
          </a:prstGeom>
          <a:noFill/>
        </p:spPr>
      </p:pic>
      <p:sp>
        <p:nvSpPr>
          <p:cNvPr id="5" name="Rectangle 4"/>
          <p:cNvSpPr/>
          <p:nvPr/>
        </p:nvSpPr>
        <p:spPr>
          <a:xfrm>
            <a:off x="2102074" y="71414"/>
            <a:ext cx="4541628" cy="707886"/>
          </a:xfrm>
          <a:prstGeom prst="rect">
            <a:avLst/>
          </a:prstGeom>
        </p:spPr>
        <p:txBody>
          <a:bodyPr wrap="none">
            <a:spAutoFit/>
          </a:bodyPr>
          <a:lstStyle/>
          <a:p>
            <a:pPr lvl="0" algn="r" rtl="1" fontAlgn="base">
              <a:spcBef>
                <a:spcPct val="0"/>
              </a:spcBef>
              <a:spcAft>
                <a:spcPct val="0"/>
              </a:spcAft>
            </a:pPr>
            <a:r>
              <a:rPr lang="fa-IR" sz="4000" b="1" dirty="0">
                <a:latin typeface="Calibri" pitchFamily="34" charset="0"/>
                <a:ea typeface="Calibri" pitchFamily="34" charset="0"/>
                <a:cs typeface="B Yagut" pitchFamily="2" charset="-78"/>
              </a:rPr>
              <a:t>ویژگی ابزار كار مناسب </a:t>
            </a:r>
            <a:endParaRPr lang="en-US" sz="4000" dirty="0">
              <a:latin typeface="Arial" pitchFamily="34" charset="0"/>
              <a:cs typeface="B Yagut" pitchFamily="2" charset="-78"/>
            </a:endParaRPr>
          </a:p>
        </p:txBody>
      </p:sp>
      <p:pic>
        <p:nvPicPr>
          <p:cNvPr id="2" name="ویژگی ابزار کار مناسب">
            <a:hlinkClick r:id="" action="ppaction://media"/>
            <a:extLst>
              <a:ext uri="{FF2B5EF4-FFF2-40B4-BE49-F238E27FC236}">
                <a16:creationId xmlns="" xmlns:a16="http://schemas.microsoft.com/office/drawing/2014/main" id="{230CBA4F-1FAE-4ECA-836B-F2DB883C16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988" y="12144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000"/>
    </mc:Choice>
    <mc:Fallback xmlns="">
      <p:transition spd="slow" advTm="1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1785926"/>
            <a:ext cx="8715436" cy="4524315"/>
          </a:xfrm>
          <a:prstGeom prst="rect">
            <a:avLst/>
          </a:prstGeom>
        </p:spPr>
        <p:txBody>
          <a:bodyPr wrap="square">
            <a:spAutoFit/>
          </a:bodyPr>
          <a:lstStyle/>
          <a:p>
            <a:pPr algn="r" rtl="1">
              <a:lnSpc>
                <a:spcPct val="200000"/>
              </a:lnSpc>
              <a:buFont typeface="Wingdings" pitchFamily="2" charset="2"/>
              <a:buChar char="Ø"/>
            </a:pPr>
            <a:r>
              <a:rPr lang="fa-IR" sz="2400" dirty="0">
                <a:cs typeface="B Yagut" pitchFamily="2" charset="-78"/>
              </a:rPr>
              <a:t>حضور در محیط کار و مشاهده مستقیم فعالیت های کاری</a:t>
            </a:r>
          </a:p>
          <a:p>
            <a:pPr algn="r" rtl="1">
              <a:lnSpc>
                <a:spcPct val="200000"/>
              </a:lnSpc>
              <a:buFont typeface="Wingdings" pitchFamily="2" charset="2"/>
              <a:buChar char="Ø"/>
            </a:pPr>
            <a:r>
              <a:rPr lang="fa-IR" sz="2400" dirty="0">
                <a:cs typeface="B Yagut" pitchFamily="2" charset="-78"/>
              </a:rPr>
              <a:t>اظهارات کارگران درخصوص مشکلات جسمی</a:t>
            </a:r>
          </a:p>
          <a:p>
            <a:pPr algn="r" rtl="1">
              <a:lnSpc>
                <a:spcPct val="200000"/>
              </a:lnSpc>
              <a:buFont typeface="Wingdings" pitchFamily="2" charset="2"/>
              <a:buChar char="Ø"/>
            </a:pPr>
            <a:r>
              <a:rPr lang="fa-IR" sz="2400" dirty="0">
                <a:cs typeface="B Yagut" pitchFamily="2" charset="-78"/>
              </a:rPr>
              <a:t>توجه به رفتارهای کارگران در محیط کار</a:t>
            </a:r>
          </a:p>
          <a:p>
            <a:pPr algn="r" rtl="1">
              <a:lnSpc>
                <a:spcPct val="200000"/>
              </a:lnSpc>
              <a:buFont typeface="Wingdings" pitchFamily="2" charset="2"/>
              <a:buChar char="Ø"/>
            </a:pPr>
            <a:r>
              <a:rPr lang="fa-IR" sz="2400" dirty="0">
                <a:cs typeface="B Yagut" pitchFamily="2" charset="-78"/>
              </a:rPr>
              <a:t>بررسی غیبت ها، شکایات، گزارش غرامت </a:t>
            </a:r>
          </a:p>
          <a:p>
            <a:pPr algn="r" rtl="1">
              <a:lnSpc>
                <a:spcPct val="200000"/>
              </a:lnSpc>
              <a:buFont typeface="Wingdings" pitchFamily="2" charset="2"/>
              <a:buChar char="Ø"/>
            </a:pPr>
            <a:r>
              <a:rPr lang="fa-IR" sz="2400" dirty="0">
                <a:cs typeface="B Yagut" pitchFamily="2" charset="-78"/>
              </a:rPr>
              <a:t>بررسی میزان خطاهای ثبت شده</a:t>
            </a:r>
          </a:p>
          <a:p>
            <a:pPr algn="r" rtl="1">
              <a:lnSpc>
                <a:spcPct val="200000"/>
              </a:lnSpc>
              <a:buFont typeface="Wingdings" pitchFamily="2" charset="2"/>
              <a:buChar char="Ø"/>
            </a:pPr>
            <a:r>
              <a:rPr lang="fa-IR" sz="2400" dirty="0">
                <a:cs typeface="B Yagut" pitchFamily="2" charset="-78"/>
              </a:rPr>
              <a:t>بررسی وضعیت نامناسب بدن در حین کار</a:t>
            </a:r>
          </a:p>
        </p:txBody>
      </p:sp>
      <p:sp>
        <p:nvSpPr>
          <p:cNvPr id="3" name="Rectangle 2"/>
          <p:cNvSpPr/>
          <p:nvPr/>
        </p:nvSpPr>
        <p:spPr>
          <a:xfrm>
            <a:off x="142844" y="71414"/>
            <a:ext cx="9001156" cy="1323439"/>
          </a:xfrm>
          <a:prstGeom prst="rect">
            <a:avLst/>
          </a:prstGeom>
        </p:spPr>
        <p:txBody>
          <a:bodyPr wrap="square">
            <a:spAutoFit/>
          </a:bodyPr>
          <a:lstStyle/>
          <a:p>
            <a:pPr algn="ctr" rtl="1"/>
            <a:r>
              <a:rPr lang="fa-IR" sz="4000" dirty="0">
                <a:cs typeface="B Yagut" pitchFamily="2" charset="-78"/>
              </a:rPr>
              <a:t>روش شناسایی و یافتن مشلاکت و مخاطرات ارگونومی </a:t>
            </a:r>
          </a:p>
        </p:txBody>
      </p:sp>
      <p:pic>
        <p:nvPicPr>
          <p:cNvPr id="4" name="روش شناسایی">
            <a:hlinkClick r:id="" action="ppaction://media"/>
            <a:extLst>
              <a:ext uri="{FF2B5EF4-FFF2-40B4-BE49-F238E27FC236}">
                <a16:creationId xmlns="" xmlns:a16="http://schemas.microsoft.com/office/drawing/2014/main" id="{00FBD1AF-D77C-4C86-80FB-F4DAC27B2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9888" y="24209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500"/>
    </mc:Choice>
    <mc:Fallback xmlns="">
      <p:transition spd="slow" advTm="10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1500174"/>
            <a:ext cx="8715436" cy="5001369"/>
          </a:xfrm>
          <a:prstGeom prst="rect">
            <a:avLst/>
          </a:prstGeom>
        </p:spPr>
        <p:txBody>
          <a:bodyPr wrap="square" lIns="0" tIns="0" rIns="0" bIns="0">
            <a:spAutoFit/>
          </a:bodyPr>
          <a:lstStyle/>
          <a:p>
            <a:pPr lvl="1" algn="r" rtl="1">
              <a:lnSpc>
                <a:spcPts val="3000"/>
              </a:lnSpc>
              <a:buFont typeface="Wingdings" pitchFamily="2" charset="2"/>
              <a:buChar char="Ø"/>
            </a:pPr>
            <a:r>
              <a:rPr lang="fa-IR" sz="2400" dirty="0">
                <a:cs typeface="B Yagut" pitchFamily="2" charset="-78"/>
              </a:rPr>
              <a:t>جابجایی بار توسط مرد یا زن</a:t>
            </a:r>
          </a:p>
          <a:p>
            <a:pPr lvl="1" algn="r" rtl="1">
              <a:lnSpc>
                <a:spcPts val="3000"/>
              </a:lnSpc>
              <a:buFont typeface="Wingdings" pitchFamily="2" charset="2"/>
              <a:buChar char="Ø"/>
            </a:pPr>
            <a:r>
              <a:rPr lang="fa-IR" sz="2400" dirty="0">
                <a:cs typeface="B Yagut" pitchFamily="2" charset="-78"/>
              </a:rPr>
              <a:t>بررسی وزن بار جابجا شده در هر بار به تفیک مرد و زن </a:t>
            </a:r>
          </a:p>
          <a:p>
            <a:pPr lvl="1" algn="r" rtl="1">
              <a:lnSpc>
                <a:spcPts val="3000"/>
              </a:lnSpc>
              <a:buFont typeface="Wingdings" pitchFamily="2" charset="2"/>
              <a:buChar char="Ø"/>
            </a:pPr>
            <a:r>
              <a:rPr lang="fa-IR" sz="2400" dirty="0">
                <a:cs typeface="B Yagut" pitchFamily="2" charset="-78"/>
              </a:rPr>
              <a:t> هل دادن و کشیدن بار </a:t>
            </a:r>
          </a:p>
          <a:p>
            <a:pPr lvl="1" algn="r" rtl="1">
              <a:lnSpc>
                <a:spcPts val="3000"/>
              </a:lnSpc>
              <a:buFont typeface="Wingdings" pitchFamily="2" charset="2"/>
              <a:buChar char="Ø"/>
            </a:pPr>
            <a:r>
              <a:rPr lang="fa-IR" sz="2400" dirty="0">
                <a:cs typeface="B Yagut" pitchFamily="2" charset="-78"/>
              </a:rPr>
              <a:t>نیروی مورد نیاز برای هل دادن و کشیدن (به تفکیک زن و مرد) </a:t>
            </a:r>
          </a:p>
          <a:p>
            <a:pPr lvl="1" algn="r" rtl="1">
              <a:lnSpc>
                <a:spcPts val="3000"/>
              </a:lnSpc>
              <a:buFont typeface="Wingdings" pitchFamily="2" charset="2"/>
              <a:buChar char="Ø"/>
            </a:pPr>
            <a:r>
              <a:rPr lang="fa-IR" sz="2400" dirty="0">
                <a:cs typeface="B Yagut" pitchFamily="2" charset="-78"/>
              </a:rPr>
              <a:t> وزن بار جابجا شده در هر دفعه چند کیلوگرم است؟</a:t>
            </a:r>
          </a:p>
          <a:p>
            <a:pPr lvl="1" algn="r" rtl="1">
              <a:lnSpc>
                <a:spcPts val="3000"/>
              </a:lnSpc>
              <a:buFont typeface="Wingdings" pitchFamily="2" charset="2"/>
              <a:buChar char="Ø"/>
            </a:pPr>
            <a:r>
              <a:rPr lang="fa-IR" sz="2400" dirty="0">
                <a:cs typeface="B Yagut" pitchFamily="2" charset="-78"/>
              </a:rPr>
              <a:t> مجموع وزن بار جابجا شده در شیفت چند کیلوگرم </a:t>
            </a:r>
          </a:p>
          <a:p>
            <a:pPr lvl="1" algn="r" rtl="1">
              <a:lnSpc>
                <a:spcPts val="3000"/>
              </a:lnSpc>
              <a:buFont typeface="Wingdings" pitchFamily="2" charset="2"/>
              <a:buChar char="Ø"/>
            </a:pPr>
            <a:r>
              <a:rPr lang="fa-IR" sz="2400" dirty="0">
                <a:cs typeface="B Yagut" pitchFamily="2" charset="-78"/>
              </a:rPr>
              <a:t> آیا بار در زیر زانو جابجا می شود</a:t>
            </a:r>
          </a:p>
          <a:p>
            <a:pPr lvl="1" algn="r" rtl="1">
              <a:lnSpc>
                <a:spcPts val="3000"/>
              </a:lnSpc>
              <a:buFont typeface="Wingdings" pitchFamily="2" charset="2"/>
              <a:buChar char="Ø"/>
            </a:pPr>
            <a:r>
              <a:rPr lang="fa-IR" sz="2400" dirty="0">
                <a:cs typeface="B Yagut" pitchFamily="2" charset="-78"/>
              </a:rPr>
              <a:t> چرخش تنه کارگر در حین جابجایی یا برداشتن بار </a:t>
            </a:r>
          </a:p>
          <a:p>
            <a:pPr lvl="1" algn="r" rtl="1">
              <a:lnSpc>
                <a:spcPts val="3000"/>
              </a:lnSpc>
              <a:buFont typeface="Wingdings" pitchFamily="2" charset="2"/>
              <a:buChar char="Ø"/>
            </a:pPr>
            <a:r>
              <a:rPr lang="fa-IR" sz="2400" dirty="0">
                <a:cs typeface="B Yagut" pitchFamily="2" charset="-78"/>
              </a:rPr>
              <a:t>بررسی جابجایی بار در ارتفاع بالاتر از شانه </a:t>
            </a:r>
          </a:p>
          <a:p>
            <a:pPr lvl="1" algn="r" rtl="1">
              <a:lnSpc>
                <a:spcPts val="3000"/>
              </a:lnSpc>
              <a:buFont typeface="Wingdings" pitchFamily="2" charset="2"/>
              <a:buChar char="Ø"/>
            </a:pPr>
            <a:r>
              <a:rPr lang="fa-IR" sz="2400" dirty="0">
                <a:cs typeface="B Yagut" pitchFamily="2" charset="-78"/>
              </a:rPr>
              <a:t>یک کار خاص بیش از یک ساعت توسط یک کارگر انجام می شود</a:t>
            </a:r>
          </a:p>
          <a:p>
            <a:pPr lvl="1" algn="r" rtl="1">
              <a:lnSpc>
                <a:spcPts val="3000"/>
              </a:lnSpc>
              <a:buFont typeface="Wingdings" pitchFamily="2" charset="2"/>
              <a:buChar char="Ø"/>
            </a:pPr>
            <a:r>
              <a:rPr lang="fa-IR" sz="2400" dirty="0">
                <a:cs typeface="B Yagut" pitchFamily="2" charset="-78"/>
              </a:rPr>
              <a:t> استاتیک است یا دینامیک بودن کار عضلانی</a:t>
            </a:r>
          </a:p>
          <a:p>
            <a:pPr lvl="1" algn="r" rtl="1">
              <a:lnSpc>
                <a:spcPts val="3000"/>
              </a:lnSpc>
              <a:buFont typeface="Wingdings" pitchFamily="2" charset="2"/>
              <a:buChar char="Ø"/>
            </a:pPr>
            <a:r>
              <a:rPr lang="fa-IR" sz="2400" dirty="0">
                <a:cs typeface="B Yagut" pitchFamily="2" charset="-78"/>
              </a:rPr>
              <a:t> بررسی حرکات تکراری </a:t>
            </a:r>
          </a:p>
          <a:p>
            <a:pPr lvl="1" algn="r" rtl="1">
              <a:lnSpc>
                <a:spcPts val="3000"/>
              </a:lnSpc>
              <a:buFont typeface="Wingdings" pitchFamily="2" charset="2"/>
              <a:buChar char="Ø"/>
            </a:pPr>
            <a:r>
              <a:rPr lang="fa-IR" sz="2400" dirty="0">
                <a:cs typeface="B Yagut" pitchFamily="2" charset="-78"/>
              </a:rPr>
              <a:t>طولانی مدت انجام کار در یک وضعیت</a:t>
            </a:r>
            <a:endParaRPr lang="en-US" sz="2400" dirty="0">
              <a:cs typeface="B Yagut" pitchFamily="2" charset="-78"/>
            </a:endParaRPr>
          </a:p>
        </p:txBody>
      </p:sp>
      <p:sp>
        <p:nvSpPr>
          <p:cNvPr id="3" name="Rectangle 2"/>
          <p:cNvSpPr/>
          <p:nvPr/>
        </p:nvSpPr>
        <p:spPr>
          <a:xfrm>
            <a:off x="0" y="0"/>
            <a:ext cx="9001156" cy="1323439"/>
          </a:xfrm>
          <a:prstGeom prst="rect">
            <a:avLst/>
          </a:prstGeom>
        </p:spPr>
        <p:txBody>
          <a:bodyPr wrap="square">
            <a:spAutoFit/>
          </a:bodyPr>
          <a:lstStyle/>
          <a:p>
            <a:pPr algn="ctr" rtl="1"/>
            <a:r>
              <a:rPr lang="fa-IR" sz="4000" dirty="0">
                <a:cs typeface="B Yagut" pitchFamily="2" charset="-78"/>
              </a:rPr>
              <a:t>بررسی وضعیت نامناسب بدن و حرکات تکراری در حین کار </a:t>
            </a:r>
            <a:endParaRPr lang="en-US" sz="4000" dirty="0"/>
          </a:p>
        </p:txBody>
      </p:sp>
      <p:pic>
        <p:nvPicPr>
          <p:cNvPr id="4" name="بررسی وضعیت 2">
            <a:hlinkClick r:id="" action="ppaction://media"/>
            <a:extLst>
              <a:ext uri="{FF2B5EF4-FFF2-40B4-BE49-F238E27FC236}">
                <a16:creationId xmlns="" xmlns:a16="http://schemas.microsoft.com/office/drawing/2014/main" id="{0CE0FFFF-AF4A-437D-B86E-8F522A7AE3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5978333"/>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540"/>
    </mc:Choice>
    <mc:Fallback xmlns="">
      <p:transition spd="slow" advTm="12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srcRect l="3191" t="3034" r="1064" b="18078"/>
          <a:stretch>
            <a:fillRect/>
          </a:stretch>
        </p:blipFill>
        <p:spPr bwMode="auto">
          <a:xfrm>
            <a:off x="733581" y="1504936"/>
            <a:ext cx="7410319" cy="4281517"/>
          </a:xfrm>
          <a:prstGeom prst="rect">
            <a:avLst/>
          </a:prstGeom>
          <a:noFill/>
          <a:ln w="9525">
            <a:noFill/>
            <a:miter lim="800000"/>
            <a:headEnd/>
            <a:tailEnd/>
          </a:ln>
          <a:effectLst/>
        </p:spPr>
      </p:pic>
      <p:sp>
        <p:nvSpPr>
          <p:cNvPr id="4" name="Rectangle 3"/>
          <p:cNvSpPr/>
          <p:nvPr/>
        </p:nvSpPr>
        <p:spPr>
          <a:xfrm>
            <a:off x="500034" y="5812713"/>
            <a:ext cx="8286776" cy="830997"/>
          </a:xfrm>
          <a:prstGeom prst="rect">
            <a:avLst/>
          </a:prstGeom>
        </p:spPr>
        <p:txBody>
          <a:bodyPr wrap="square">
            <a:spAutoFit/>
          </a:bodyPr>
          <a:lstStyle/>
          <a:p>
            <a:pPr algn="ctr"/>
            <a:r>
              <a:rPr lang="fa-IR" sz="2400" dirty="0"/>
              <a:t>وضعیت نامناسب آرنج به علت ارتفاع بالای میز کار(تصویر چپ) و عدم تنش متعاقب اصلاح ارتفاع(تصویر راست)</a:t>
            </a:r>
            <a:endParaRPr lang="en-US" sz="2400" dirty="0"/>
          </a:p>
        </p:txBody>
      </p:sp>
      <p:sp>
        <p:nvSpPr>
          <p:cNvPr id="5" name="Rectangle 4"/>
          <p:cNvSpPr/>
          <p:nvPr/>
        </p:nvSpPr>
        <p:spPr>
          <a:xfrm>
            <a:off x="0" y="129581"/>
            <a:ext cx="9001156" cy="1323439"/>
          </a:xfrm>
          <a:prstGeom prst="rect">
            <a:avLst/>
          </a:prstGeom>
        </p:spPr>
        <p:txBody>
          <a:bodyPr wrap="square">
            <a:spAutoFit/>
          </a:bodyPr>
          <a:lstStyle/>
          <a:p>
            <a:pPr algn="ctr"/>
            <a:r>
              <a:rPr lang="fa-IR" sz="4000" b="1" dirty="0">
                <a:cs typeface="B Yagut" pitchFamily="2" charset="-78"/>
              </a:rPr>
              <a:t>مقایسه دو وضعیت بدن در حین کار </a:t>
            </a:r>
          </a:p>
          <a:p>
            <a:pPr algn="ctr"/>
            <a:r>
              <a:rPr lang="fa-IR" sz="4000" b="1" dirty="0">
                <a:cs typeface="B Yagut" pitchFamily="2" charset="-78"/>
              </a:rPr>
              <a:t>در یک کار مشابه </a:t>
            </a:r>
            <a:endParaRPr lang="en-US" sz="4000" dirty="0"/>
          </a:p>
        </p:txBody>
      </p:sp>
      <p:pic>
        <p:nvPicPr>
          <p:cNvPr id="3" name="مقایسه دو کار 1">
            <a:hlinkClick r:id="" action="ppaction://media"/>
            <a:extLst>
              <a:ext uri="{FF2B5EF4-FFF2-40B4-BE49-F238E27FC236}">
                <a16:creationId xmlns="" xmlns:a16="http://schemas.microsoft.com/office/drawing/2014/main" id="{8706F5EA-8204-46D4-AF16-2396EC3968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175" y="884238"/>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00"/>
    </mc:Choice>
    <mc:Fallback xmlns="">
      <p:transition spd="slow" advTm="2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5"/>
          <a:srcRect l="3601" t="5405" r="2776" b="21622"/>
          <a:stretch>
            <a:fillRect/>
          </a:stretch>
        </p:blipFill>
        <p:spPr bwMode="auto">
          <a:xfrm>
            <a:off x="619066" y="1474054"/>
            <a:ext cx="8167776" cy="4240961"/>
          </a:xfrm>
          <a:prstGeom prst="rect">
            <a:avLst/>
          </a:prstGeom>
          <a:noFill/>
          <a:ln w="9525">
            <a:noFill/>
            <a:miter lim="800000"/>
            <a:headEnd/>
            <a:tailEnd/>
          </a:ln>
          <a:effectLst/>
        </p:spPr>
      </p:pic>
      <p:sp>
        <p:nvSpPr>
          <p:cNvPr id="4" name="Rectangle 3"/>
          <p:cNvSpPr/>
          <p:nvPr/>
        </p:nvSpPr>
        <p:spPr>
          <a:xfrm>
            <a:off x="0" y="129581"/>
            <a:ext cx="9001156" cy="1323439"/>
          </a:xfrm>
          <a:prstGeom prst="rect">
            <a:avLst/>
          </a:prstGeom>
        </p:spPr>
        <p:txBody>
          <a:bodyPr wrap="square">
            <a:spAutoFit/>
          </a:bodyPr>
          <a:lstStyle/>
          <a:p>
            <a:pPr algn="ctr"/>
            <a:r>
              <a:rPr lang="fa-IR" sz="4000" b="1" dirty="0">
                <a:cs typeface="B Yagut" pitchFamily="2" charset="-78"/>
              </a:rPr>
              <a:t>مقایسه دو وضعیت بدن در حین کار در یک کار مشابه </a:t>
            </a:r>
            <a:endParaRPr lang="en-US" sz="4000" dirty="0"/>
          </a:p>
        </p:txBody>
      </p:sp>
      <p:sp>
        <p:nvSpPr>
          <p:cNvPr id="5" name="Rectangle 4"/>
          <p:cNvSpPr/>
          <p:nvPr/>
        </p:nvSpPr>
        <p:spPr>
          <a:xfrm>
            <a:off x="1000100" y="5721510"/>
            <a:ext cx="7429552" cy="707886"/>
          </a:xfrm>
          <a:prstGeom prst="rect">
            <a:avLst/>
          </a:prstGeom>
        </p:spPr>
        <p:txBody>
          <a:bodyPr wrap="square">
            <a:spAutoFit/>
          </a:bodyPr>
          <a:lstStyle/>
          <a:p>
            <a:pPr algn="ctr"/>
            <a:r>
              <a:rPr lang="fa-IR" sz="2000" dirty="0">
                <a:cs typeface="B Yagut" pitchFamily="2" charset="-78"/>
              </a:rPr>
              <a:t>وضعیت نامناسب بدن، شانه، زانو و کمر به فاصله دسترسی زیاد(تصویر چپ) و عدم تنش متعاقب اصلاح فاصله دسترسی(تصویر راست)</a:t>
            </a:r>
            <a:endParaRPr lang="en-US" sz="2000" dirty="0"/>
          </a:p>
        </p:txBody>
      </p:sp>
      <p:pic>
        <p:nvPicPr>
          <p:cNvPr id="2" name="مقایسه 2">
            <a:hlinkClick r:id="" action="ppaction://media"/>
            <a:extLst>
              <a:ext uri="{FF2B5EF4-FFF2-40B4-BE49-F238E27FC236}">
                <a16:creationId xmlns="" xmlns:a16="http://schemas.microsoft.com/office/drawing/2014/main" id="{AE32A4E5-25EF-4C5F-ABAB-A216037ADF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4763" y="103028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00"/>
    </mc:Choice>
    <mc:Fallback xmlns="">
      <p:transition spd="slow" advTm="3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5"/>
          <a:srcRect l="11961" t="10909" r="48851" b="27273"/>
          <a:stretch>
            <a:fillRect/>
          </a:stretch>
        </p:blipFill>
        <p:spPr bwMode="auto">
          <a:xfrm>
            <a:off x="714348" y="2243515"/>
            <a:ext cx="3000396" cy="2757121"/>
          </a:xfrm>
          <a:prstGeom prst="rect">
            <a:avLst/>
          </a:prstGeom>
          <a:noFill/>
          <a:ln w="9525">
            <a:solidFill>
              <a:schemeClr val="tx1"/>
            </a:solidFill>
            <a:miter lim="800000"/>
            <a:headEnd/>
            <a:tailEnd/>
          </a:ln>
          <a:effectLst/>
        </p:spPr>
      </p:pic>
      <p:sp>
        <p:nvSpPr>
          <p:cNvPr id="3" name="Rectangle 2"/>
          <p:cNvSpPr/>
          <p:nvPr/>
        </p:nvSpPr>
        <p:spPr>
          <a:xfrm>
            <a:off x="571472" y="5229067"/>
            <a:ext cx="3266619" cy="1200329"/>
          </a:xfrm>
          <a:prstGeom prst="rect">
            <a:avLst/>
          </a:prstGeom>
        </p:spPr>
        <p:txBody>
          <a:bodyPr wrap="square">
            <a:spAutoFit/>
          </a:bodyPr>
          <a:lstStyle/>
          <a:p>
            <a:pPr algn="ctr"/>
            <a:r>
              <a:rPr lang="fa-IR" sz="2400" dirty="0">
                <a:cs typeface="B Yagut" pitchFamily="2" charset="-78"/>
              </a:rPr>
              <a:t>وضعیت نامناسب شانه، زانو و کمر به علت طراحی نامناسب نشسته</a:t>
            </a:r>
            <a:endParaRPr lang="fa-IR" sz="2400" dirty="0"/>
          </a:p>
        </p:txBody>
      </p:sp>
      <p:sp>
        <p:nvSpPr>
          <p:cNvPr id="4" name="Rectangle 3"/>
          <p:cNvSpPr/>
          <p:nvPr/>
        </p:nvSpPr>
        <p:spPr>
          <a:xfrm>
            <a:off x="4929190" y="5157629"/>
            <a:ext cx="3266619" cy="1200329"/>
          </a:xfrm>
          <a:prstGeom prst="rect">
            <a:avLst/>
          </a:prstGeom>
        </p:spPr>
        <p:txBody>
          <a:bodyPr wrap="square">
            <a:spAutoFit/>
          </a:bodyPr>
          <a:lstStyle/>
          <a:p>
            <a:pPr algn="ctr"/>
            <a:r>
              <a:rPr lang="fa-IR" sz="2400" dirty="0">
                <a:cs typeface="B Yagut" pitchFamily="2" charset="-78"/>
              </a:rPr>
              <a:t>اصلاح طراحی وضعیت نامناسب بدن و عدم تنش شانه، زانو و کمر</a:t>
            </a:r>
            <a:endParaRPr lang="fa-IR" sz="2400" dirty="0"/>
          </a:p>
        </p:txBody>
      </p:sp>
      <p:pic>
        <p:nvPicPr>
          <p:cNvPr id="5" name="Picture 2"/>
          <p:cNvPicPr>
            <a:picLocks noChangeAspect="1" noChangeArrowheads="1"/>
          </p:cNvPicPr>
          <p:nvPr/>
        </p:nvPicPr>
        <p:blipFill>
          <a:blip r:embed="rId5"/>
          <a:srcRect l="51149" t="12727" r="7544" b="27273"/>
          <a:stretch>
            <a:fillRect/>
          </a:stretch>
        </p:blipFill>
        <p:spPr bwMode="auto">
          <a:xfrm>
            <a:off x="5000627" y="2187078"/>
            <a:ext cx="3240687" cy="2742120"/>
          </a:xfrm>
          <a:prstGeom prst="rect">
            <a:avLst/>
          </a:prstGeom>
          <a:noFill/>
          <a:ln w="9525">
            <a:solidFill>
              <a:schemeClr val="tx1"/>
            </a:solidFill>
            <a:miter lim="800000"/>
            <a:headEnd/>
            <a:tailEnd/>
          </a:ln>
          <a:effectLst/>
        </p:spPr>
      </p:pic>
      <p:sp>
        <p:nvSpPr>
          <p:cNvPr id="6" name="Rectangle 5"/>
          <p:cNvSpPr/>
          <p:nvPr/>
        </p:nvSpPr>
        <p:spPr>
          <a:xfrm>
            <a:off x="0" y="129581"/>
            <a:ext cx="9001156" cy="1323439"/>
          </a:xfrm>
          <a:prstGeom prst="rect">
            <a:avLst/>
          </a:prstGeom>
        </p:spPr>
        <p:txBody>
          <a:bodyPr wrap="square">
            <a:spAutoFit/>
          </a:bodyPr>
          <a:lstStyle/>
          <a:p>
            <a:pPr algn="ctr"/>
            <a:r>
              <a:rPr lang="fa-IR" sz="4000" b="1" dirty="0">
                <a:cs typeface="B Yagut" pitchFamily="2" charset="-78"/>
              </a:rPr>
              <a:t>مقایسه دو وضعیت بدن در حین کار یک کار مشابه </a:t>
            </a:r>
            <a:endParaRPr lang="en-US" sz="4000" dirty="0"/>
          </a:p>
        </p:txBody>
      </p:sp>
      <p:pic>
        <p:nvPicPr>
          <p:cNvPr id="2" name="مقایسه 3">
            <a:hlinkClick r:id="" action="ppaction://media"/>
            <a:extLst>
              <a:ext uri="{FF2B5EF4-FFF2-40B4-BE49-F238E27FC236}">
                <a16:creationId xmlns="" xmlns:a16="http://schemas.microsoft.com/office/drawing/2014/main" id="{B46A95D6-CA81-40F7-9922-20AD9FD051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79625" y="823913"/>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00"/>
    </mc:Choice>
    <mc:Fallback xmlns="">
      <p:transition spd="slow" advTm="3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620688"/>
            <a:ext cx="8072494" cy="1884432"/>
          </a:xfrm>
          <a:solidFill>
            <a:schemeClr val="bg1"/>
          </a:solidFill>
        </p:spPr>
        <p:txBody>
          <a:bodyPr>
            <a:noAutofit/>
          </a:bodyPr>
          <a:lstStyle/>
          <a:p>
            <a:pPr rtl="1">
              <a:lnSpc>
                <a:spcPct val="150000"/>
              </a:lnSpc>
            </a:pPr>
            <a:r>
              <a:rPr lang="fa-IR" kern="2000" dirty="0">
                <a:cs typeface="B Yagut" pitchFamily="2" charset="-78"/>
              </a:rPr>
              <a:t>آشنایی با </a:t>
            </a:r>
            <a:r>
              <a:rPr lang="fa-IR" sz="4000" kern="2000" dirty="0">
                <a:cs typeface="B Yagut" pitchFamily="2" charset="-78"/>
              </a:rPr>
              <a:t>مهندسی</a:t>
            </a:r>
            <a:r>
              <a:rPr lang="fa-IR" kern="2000" dirty="0">
                <a:cs typeface="B Yagut" pitchFamily="2" charset="-78"/>
              </a:rPr>
              <a:t> عوامل انسانی(ارگونومی)</a:t>
            </a:r>
          </a:p>
        </p:txBody>
      </p:sp>
      <p:sp>
        <p:nvSpPr>
          <p:cNvPr id="3" name="Title 1"/>
          <p:cNvSpPr txBox="1">
            <a:spLocks/>
          </p:cNvSpPr>
          <p:nvPr/>
        </p:nvSpPr>
        <p:spPr>
          <a:xfrm>
            <a:off x="5004048" y="3501008"/>
            <a:ext cx="3240360" cy="188443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lnSpc>
                <a:spcPct val="150000"/>
              </a:lnSpc>
            </a:pPr>
            <a:r>
              <a:rPr lang="fa-IR" kern="2000" dirty="0">
                <a:cs typeface="B Yagut" pitchFamily="2" charset="-78"/>
              </a:rPr>
              <a:t>بهداشت حرفه‌ای</a:t>
            </a:r>
          </a:p>
        </p:txBody>
      </p:sp>
      <p:pic>
        <p:nvPicPr>
          <p:cNvPr id="4" name="Picture 3"/>
          <p:cNvPicPr>
            <a:picLocks noChangeAspect="1"/>
          </p:cNvPicPr>
          <p:nvPr/>
        </p:nvPicPr>
        <p:blipFill>
          <a:blip r:embed="rId5"/>
          <a:stretch>
            <a:fillRect/>
          </a:stretch>
        </p:blipFill>
        <p:spPr>
          <a:xfrm>
            <a:off x="663562" y="2636912"/>
            <a:ext cx="3623304" cy="3816424"/>
          </a:xfrm>
          <a:prstGeom prst="rect">
            <a:avLst/>
          </a:prstGeom>
        </p:spPr>
      </p:pic>
      <p:pic>
        <p:nvPicPr>
          <p:cNvPr id="5" name="نام درس">
            <a:hlinkClick r:id="" action="ppaction://media"/>
            <a:extLst>
              <a:ext uri="{FF2B5EF4-FFF2-40B4-BE49-F238E27FC236}">
                <a16:creationId xmlns="" xmlns:a16="http://schemas.microsoft.com/office/drawing/2014/main" id="{62CAA81A-955E-4E44-8B58-92A6B191BC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7664" y="377006"/>
            <a:ext cx="487362" cy="487363"/>
          </a:xfrm>
          <a:prstGeom prst="rect">
            <a:avLst/>
          </a:prstGeom>
        </p:spPr>
      </p:pic>
    </p:spTree>
    <p:extLst>
      <p:ext uri="{BB962C8B-B14F-4D97-AF65-F5344CB8AC3E}">
        <p14:creationId xmlns:p14="http://schemas.microsoft.com/office/powerpoint/2010/main" val="176189697"/>
      </p:ext>
    </p:extLst>
  </p:cSld>
  <p:clrMapOvr>
    <a:masterClrMapping/>
  </p:clrMapOvr>
  <mc:AlternateContent xmlns:mc="http://schemas.openxmlformats.org/markup-compatibility/2006" xmlns:p14="http://schemas.microsoft.com/office/powerpoint/2010/main">
    <mc:Choice Requires="p14">
      <p:transition spd="slow" p14:dur="2000" advTm="13600"/>
    </mc:Choice>
    <mc:Fallback xmlns="">
      <p:transition spd="slow" advTm="1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389888"/>
            <a:ext cx="8778240" cy="3753624"/>
          </a:xfrm>
          <a:solidFill>
            <a:schemeClr val="bg1"/>
          </a:solidFill>
        </p:spPr>
        <p:txBody>
          <a:bodyPr>
            <a:normAutofit/>
          </a:bodyPr>
          <a:lstStyle/>
          <a:p>
            <a:pPr algn="just" rtl="1">
              <a:lnSpc>
                <a:spcPct val="150000"/>
              </a:lnSpc>
            </a:pPr>
            <a:r>
              <a:rPr lang="fa-IR" sz="2400" dirty="0">
                <a:cs typeface="B Yagut" panose="00000400000000000000" pitchFamily="2" charset="-78"/>
              </a:rPr>
              <a:t>آنچه بیان شد گویای این مطلب است که بسیاری از بیماریهای شغلی ناشی از بی‌توجهی به نکات مربوط به مهندسی عوامل انسانی می</a:t>
            </a:r>
            <a:r>
              <a:rPr lang="fa-IR" sz="2400" dirty="0">
                <a:cs typeface="B Zar"/>
              </a:rPr>
              <a:t>‌</a:t>
            </a:r>
            <a:r>
              <a:rPr lang="fa-IR" sz="2400" dirty="0">
                <a:cs typeface="B Yagut" panose="00000400000000000000" pitchFamily="2" charset="-78"/>
              </a:rPr>
              <a:t>باشد بنابراین بهورزان بایستی از مهارت کافی در این علم برخوردار باشند و در بازدیدهای دوره‌ای از کارگاه‌ها، مشاهدات دقیقی به عمل آورده و با مشورت کارشناس بهداشت حرفه ای منطقه یا مرکز بهداشت پیشنهادهای سازنده و اصلاحی به کارگران و کارفرمایان ارائه دهند.  </a:t>
            </a:r>
            <a:endParaRPr lang="en-US" sz="2400" dirty="0">
              <a:cs typeface="B Yagut" panose="00000400000000000000" pitchFamily="2" charset="-78"/>
            </a:endParaRPr>
          </a:p>
        </p:txBody>
      </p:sp>
      <p:sp>
        <p:nvSpPr>
          <p:cNvPr id="5" name="Rectangle 4"/>
          <p:cNvSpPr/>
          <p:nvPr/>
        </p:nvSpPr>
        <p:spPr>
          <a:xfrm>
            <a:off x="2902163" y="214290"/>
            <a:ext cx="3940502" cy="707886"/>
          </a:xfrm>
          <a:prstGeom prst="rect">
            <a:avLst/>
          </a:prstGeom>
        </p:spPr>
        <p:txBody>
          <a:bodyPr wrap="none">
            <a:spAutoFit/>
          </a:bodyPr>
          <a:lstStyle/>
          <a:p>
            <a:pPr algn="ctr" rtl="1"/>
            <a:r>
              <a:rPr lang="fa-IR" sz="4000" dirty="0">
                <a:cs typeface="B Yagut" panose="00000400000000000000" pitchFamily="2" charset="-78"/>
              </a:rPr>
              <a:t>خلاصه و نتیجه گیری</a:t>
            </a:r>
            <a:endParaRPr lang="en-US" sz="4000" dirty="0"/>
          </a:p>
        </p:txBody>
      </p:sp>
      <p:pic>
        <p:nvPicPr>
          <p:cNvPr id="3" name="خلاصه">
            <a:hlinkClick r:id="" action="ppaction://media"/>
            <a:extLst>
              <a:ext uri="{FF2B5EF4-FFF2-40B4-BE49-F238E27FC236}">
                <a16:creationId xmlns="" xmlns:a16="http://schemas.microsoft.com/office/drawing/2014/main" id="{5C5687C4-FABC-4FDE-9CFD-C678AEFDF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8638" y="4737100"/>
            <a:ext cx="487362" cy="487363"/>
          </a:xfrm>
          <a:prstGeom prst="rect">
            <a:avLst/>
          </a:prstGeom>
        </p:spPr>
      </p:pic>
    </p:spTree>
    <p:extLst>
      <p:ext uri="{BB962C8B-B14F-4D97-AF65-F5344CB8AC3E}">
        <p14:creationId xmlns:p14="http://schemas.microsoft.com/office/powerpoint/2010/main" val="1060359949"/>
      </p:ext>
    </p:extLst>
  </p:cSld>
  <p:clrMapOvr>
    <a:masterClrMapping/>
  </p:clrMapOvr>
  <mc:AlternateContent xmlns:mc="http://schemas.openxmlformats.org/markup-compatibility/2006" xmlns:p14="http://schemas.microsoft.com/office/powerpoint/2010/main">
    <mc:Choice Requires="p14">
      <p:transition spd="slow" p14:dur="2000" advTm="67000"/>
    </mc:Choice>
    <mc:Fallback xmlns="">
      <p:transition spd="slow"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778" y="1556792"/>
            <a:ext cx="8929718" cy="3916457"/>
          </a:xfrm>
          <a:prstGeom prst="rect">
            <a:avLst/>
          </a:prstGeom>
        </p:spPr>
        <p:txBody>
          <a:bodyPr wrap="square">
            <a:spAutoFit/>
          </a:bodyPr>
          <a:lstStyle/>
          <a:p>
            <a:pPr algn="r" rtl="1">
              <a:lnSpc>
                <a:spcPct val="150000"/>
              </a:lnSpc>
            </a:pPr>
            <a:r>
              <a:rPr lang="fa-IR" sz="2800" dirty="0">
                <a:cs typeface="B Yagut" pitchFamily="2" charset="-78"/>
              </a:rPr>
              <a:t>1- ارگونومی را تعریف کنید؟</a:t>
            </a:r>
          </a:p>
          <a:p>
            <a:pPr algn="r" rtl="1">
              <a:lnSpc>
                <a:spcPct val="150000"/>
              </a:lnSpc>
            </a:pPr>
            <a:r>
              <a:rPr lang="fa-IR" sz="2800" dirty="0">
                <a:cs typeface="B Yagut" pitchFamily="2" charset="-78"/>
              </a:rPr>
              <a:t>2-چند عامل زیان آور ارگونومیکی را بیان کنید ؟</a:t>
            </a:r>
          </a:p>
          <a:p>
            <a:pPr algn="r" rtl="1">
              <a:lnSpc>
                <a:spcPct val="150000"/>
              </a:lnSpc>
            </a:pPr>
            <a:r>
              <a:rPr lang="fa-IR" sz="2800" dirty="0">
                <a:cs typeface="B Yagut" pitchFamily="2" charset="-78"/>
              </a:rPr>
              <a:t>3-عوارض شرایط نامناسب کار براندام ها را توضیح دهید ؟</a:t>
            </a:r>
          </a:p>
          <a:p>
            <a:pPr algn="r" rtl="1">
              <a:lnSpc>
                <a:spcPct val="150000"/>
              </a:lnSpc>
            </a:pPr>
            <a:r>
              <a:rPr lang="fa-IR" sz="2800" dirty="0">
                <a:cs typeface="B Yagut" pitchFamily="2" charset="-78"/>
              </a:rPr>
              <a:t>4-ویژگی یک ابزار کار مناسب را بیان کنید ؟</a:t>
            </a:r>
          </a:p>
          <a:p>
            <a:pPr algn="r" rtl="1">
              <a:lnSpc>
                <a:spcPct val="150000"/>
              </a:lnSpc>
            </a:pPr>
            <a:r>
              <a:rPr lang="fa-IR" sz="2800" dirty="0">
                <a:cs typeface="B Yagut" pitchFamily="2" charset="-78"/>
              </a:rPr>
              <a:t>5-حمل بار به صورت دستی را توضیح دهید؟</a:t>
            </a:r>
          </a:p>
          <a:p>
            <a:pPr algn="r" rtl="1">
              <a:lnSpc>
                <a:spcPct val="150000"/>
              </a:lnSpc>
            </a:pPr>
            <a:r>
              <a:rPr lang="fa-IR" sz="2800" dirty="0">
                <a:cs typeface="B Yagut" pitchFamily="2" charset="-78"/>
              </a:rPr>
              <a:t>6-اصول ارگونومی که باید در محیط کار رعایت شود را توضیح دهید ؟</a:t>
            </a:r>
            <a:endParaRPr lang="en-US" sz="2800" dirty="0">
              <a:cs typeface="B Yagut" pitchFamily="2" charset="-78"/>
            </a:endParaRPr>
          </a:p>
        </p:txBody>
      </p:sp>
      <p:sp>
        <p:nvSpPr>
          <p:cNvPr id="3" name="Rectangle 2"/>
          <p:cNvSpPr/>
          <p:nvPr/>
        </p:nvSpPr>
        <p:spPr>
          <a:xfrm>
            <a:off x="1857356" y="0"/>
            <a:ext cx="6064263" cy="938719"/>
          </a:xfrm>
          <a:prstGeom prst="rect">
            <a:avLst/>
          </a:prstGeom>
        </p:spPr>
        <p:txBody>
          <a:bodyPr wrap="square">
            <a:spAutoFit/>
          </a:bodyPr>
          <a:lstStyle/>
          <a:p>
            <a:pPr lvl="0" algn="ctr" rtl="1">
              <a:lnSpc>
                <a:spcPct val="150000"/>
              </a:lnSpc>
            </a:pPr>
            <a:r>
              <a:rPr lang="fa-IR" sz="4000" dirty="0">
                <a:solidFill>
                  <a:prstClr val="black"/>
                </a:solidFill>
                <a:cs typeface="B Yagut" pitchFamily="2" charset="-78"/>
              </a:rPr>
              <a:t>پرسش و تمرین </a:t>
            </a:r>
            <a:endParaRPr lang="en-US" sz="4000" dirty="0">
              <a:solidFill>
                <a:prstClr val="black"/>
              </a:solidFill>
              <a:cs typeface="B Yagut" pitchFamily="2" charset="-78"/>
            </a:endParaRPr>
          </a:p>
        </p:txBody>
      </p:sp>
      <p:pic>
        <p:nvPicPr>
          <p:cNvPr id="4" name="پرسش">
            <a:hlinkClick r:id="" action="ppaction://media"/>
            <a:extLst>
              <a:ext uri="{FF2B5EF4-FFF2-40B4-BE49-F238E27FC236}">
                <a16:creationId xmlns="" xmlns:a16="http://schemas.microsoft.com/office/drawing/2014/main" id="{214403A5-CB06-4EDA-8DA4-B60A796594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7788" y="5921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820"/>
    </mc:Choice>
    <mc:Fallback xmlns="">
      <p:transition spd="slow" advTm="3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628800"/>
            <a:ext cx="8496944" cy="3682226"/>
          </a:xfrm>
          <a:prstGeom prst="rect">
            <a:avLst/>
          </a:prstGeom>
        </p:spPr>
        <p:txBody>
          <a:bodyPr wrap="square">
            <a:spAutoFit/>
          </a:bodyPr>
          <a:lstStyle/>
          <a:p>
            <a:pPr algn="just" rtl="1">
              <a:lnSpc>
                <a:spcPct val="200000"/>
              </a:lnSpc>
            </a:pPr>
            <a:r>
              <a:rPr lang="fa-IR" sz="2400" dirty="0">
                <a:solidFill>
                  <a:prstClr val="black"/>
                </a:solidFill>
                <a:cs typeface="B Yagut" pitchFamily="2" charset="-78"/>
              </a:rPr>
              <a:t>از یک کارگاه بازدید به عمل آورید و مشکلات ارگونومیکی کارگاه را مشخص نمائید و با مشاوره از مربی خود راهکارهای اصلاحی پیشنهاد دهید؟</a:t>
            </a:r>
          </a:p>
          <a:p>
            <a:pPr algn="just" rtl="1">
              <a:lnSpc>
                <a:spcPct val="200000"/>
              </a:lnSpc>
            </a:pPr>
            <a:r>
              <a:rPr lang="fa-IR" sz="2400" dirty="0">
                <a:solidFill>
                  <a:prstClr val="black"/>
                </a:solidFill>
                <a:cs typeface="B Yagut" pitchFamily="2" charset="-78"/>
              </a:rPr>
              <a:t>مشکلات ارگونومیک سوال یک به چه دلایل شناسایی نموده اید به دقت بیان نمائید؟</a:t>
            </a:r>
          </a:p>
          <a:p>
            <a:pPr algn="just" rtl="1">
              <a:lnSpc>
                <a:spcPct val="200000"/>
              </a:lnSpc>
            </a:pPr>
            <a:endParaRPr lang="en-US" sz="2400" dirty="0"/>
          </a:p>
        </p:txBody>
      </p:sp>
      <p:sp>
        <p:nvSpPr>
          <p:cNvPr id="3" name="Rectangle 2"/>
          <p:cNvSpPr/>
          <p:nvPr/>
        </p:nvSpPr>
        <p:spPr>
          <a:xfrm>
            <a:off x="6145270" y="548680"/>
            <a:ext cx="2212465" cy="707886"/>
          </a:xfrm>
          <a:prstGeom prst="rect">
            <a:avLst/>
          </a:prstGeom>
        </p:spPr>
        <p:txBody>
          <a:bodyPr wrap="none">
            <a:spAutoFit/>
          </a:bodyPr>
          <a:lstStyle/>
          <a:p>
            <a:r>
              <a:rPr lang="fa-IR" sz="4000" dirty="0">
                <a:solidFill>
                  <a:prstClr val="black"/>
                </a:solidFill>
                <a:cs typeface="B Yagut" pitchFamily="2" charset="-78"/>
              </a:rPr>
              <a:t>تمرین عملی</a:t>
            </a:r>
            <a:endParaRPr lang="en-US" sz="1600" dirty="0"/>
          </a:p>
        </p:txBody>
      </p:sp>
      <p:pic>
        <p:nvPicPr>
          <p:cNvPr id="4" name="تمرین">
            <a:hlinkClick r:id="" action="ppaction://media"/>
            <a:extLst>
              <a:ext uri="{FF2B5EF4-FFF2-40B4-BE49-F238E27FC236}">
                <a16:creationId xmlns="" xmlns:a16="http://schemas.microsoft.com/office/drawing/2014/main" id="{42675290-564C-426C-B308-8CC05DC916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3625" y="4359275"/>
            <a:ext cx="487363" cy="487363"/>
          </a:xfrm>
          <a:prstGeom prst="rect">
            <a:avLst/>
          </a:prstGeom>
        </p:spPr>
      </p:pic>
    </p:spTree>
    <p:extLst>
      <p:ext uri="{BB962C8B-B14F-4D97-AF65-F5344CB8AC3E}">
        <p14:creationId xmlns:p14="http://schemas.microsoft.com/office/powerpoint/2010/main" val="64911610"/>
      </p:ext>
    </p:extLst>
  </p:cSld>
  <p:clrMapOvr>
    <a:masterClrMapping/>
  </p:clrMapOvr>
  <mc:AlternateContent xmlns:mc="http://schemas.openxmlformats.org/markup-compatibility/2006" xmlns:p14="http://schemas.microsoft.com/office/powerpoint/2010/main">
    <mc:Choice Requires="p14">
      <p:transition spd="slow" p14:dur="2000" advTm="27630"/>
    </mc:Choice>
    <mc:Fallback xmlns="">
      <p:transition spd="slow" advTm="2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6" y="1142984"/>
            <a:ext cx="8858280" cy="3323987"/>
          </a:xfrm>
          <a:prstGeom prst="rect">
            <a:avLst/>
          </a:prstGeom>
        </p:spPr>
        <p:txBody>
          <a:bodyPr wrap="square">
            <a:spAutoFit/>
          </a:bodyPr>
          <a:lstStyle/>
          <a:p>
            <a:pPr algn="r" rtl="1">
              <a:lnSpc>
                <a:spcPct val="150000"/>
              </a:lnSpc>
              <a:buFont typeface="Wingdings" pitchFamily="2" charset="2"/>
              <a:buChar char="Ø"/>
            </a:pPr>
            <a:r>
              <a:rPr lang="fa-IR" sz="2800" dirty="0">
                <a:solidFill>
                  <a:prstClr val="black"/>
                </a:solidFill>
                <a:latin typeface="Calibri" pitchFamily="34" charset="0"/>
                <a:ea typeface="Calibri" pitchFamily="34" charset="0"/>
                <a:cs typeface="B Yagut" pitchFamily="2" charset="-78"/>
              </a:rPr>
              <a:t>مرکز سلامت محیط و </a:t>
            </a:r>
            <a:r>
              <a:rPr lang="fa-IR" sz="2800" dirty="0" smtClean="0">
                <a:solidFill>
                  <a:prstClr val="black"/>
                </a:solidFill>
                <a:latin typeface="Calibri" pitchFamily="34" charset="0"/>
                <a:ea typeface="Calibri" pitchFamily="34" charset="0"/>
                <a:cs typeface="B Yagut" pitchFamily="2" charset="-78"/>
              </a:rPr>
              <a:t>کار،</a:t>
            </a:r>
            <a:r>
              <a:rPr lang="fa-IR" sz="2800" dirty="0" smtClean="0">
                <a:latin typeface="Calibri" pitchFamily="34" charset="0"/>
                <a:ea typeface="Calibri" pitchFamily="34" charset="0"/>
                <a:cs typeface="B Yagut" pitchFamily="2" charset="-78"/>
              </a:rPr>
              <a:t> </a:t>
            </a:r>
            <a:r>
              <a:rPr lang="fa-IR" sz="2800" dirty="0">
                <a:cs typeface="B Yagut" pitchFamily="2" charset="-78"/>
              </a:rPr>
              <a:t>راهنمای شناسایی و ارزیابی کیفی ریسک فاکتورهای محیط کار از دیدگاه ارگونومی، </a:t>
            </a:r>
            <a:r>
              <a:rPr lang="fa-IR" sz="2800" dirty="0">
                <a:solidFill>
                  <a:prstClr val="black"/>
                </a:solidFill>
                <a:latin typeface="Calibri" pitchFamily="34" charset="0"/>
                <a:ea typeface="Calibri" pitchFamily="34" charset="0"/>
                <a:cs typeface="B Yagut" pitchFamily="2" charset="-78"/>
              </a:rPr>
              <a:t>معاونت </a:t>
            </a:r>
            <a:r>
              <a:rPr lang="fa-IR" sz="2800" dirty="0" smtClean="0">
                <a:solidFill>
                  <a:prstClr val="black"/>
                </a:solidFill>
                <a:latin typeface="Calibri" pitchFamily="34" charset="0"/>
                <a:ea typeface="Calibri" pitchFamily="34" charset="0"/>
                <a:cs typeface="B Yagut" pitchFamily="2" charset="-78"/>
              </a:rPr>
              <a:t>بهداشت،</a:t>
            </a:r>
            <a:r>
              <a:rPr lang="fa-IR" sz="2800" dirty="0" smtClean="0">
                <a:latin typeface="Calibri" pitchFamily="34" charset="0"/>
                <a:ea typeface="Calibri" pitchFamily="34" charset="0"/>
                <a:cs typeface="B Yagut" pitchFamily="2" charset="-78"/>
              </a:rPr>
              <a:t>1390</a:t>
            </a:r>
            <a:endParaRPr lang="fa-IR" sz="2800" dirty="0">
              <a:latin typeface="Calibri" pitchFamily="34" charset="0"/>
              <a:ea typeface="Calibri" pitchFamily="34" charset="0"/>
              <a:cs typeface="B Yagut" pitchFamily="2" charset="-78"/>
            </a:endParaRPr>
          </a:p>
          <a:p>
            <a:pPr algn="just" rtl="1">
              <a:lnSpc>
                <a:spcPct val="150000"/>
              </a:lnSpc>
              <a:buFont typeface="Wingdings" pitchFamily="2" charset="2"/>
              <a:buChar char="Ø"/>
            </a:pPr>
            <a:r>
              <a:rPr lang="fa-IR" sz="2800" dirty="0">
                <a:cs typeface="B Yagut" pitchFamily="2" charset="-78"/>
              </a:rPr>
              <a:t>مرکز سلامت محیط و </a:t>
            </a:r>
            <a:r>
              <a:rPr lang="fa-IR" sz="2800" dirty="0" smtClean="0">
                <a:cs typeface="B Yagut" pitchFamily="2" charset="-78"/>
              </a:rPr>
              <a:t>کار، پژوهشکده </a:t>
            </a:r>
            <a:r>
              <a:rPr lang="fa-IR" sz="2800" dirty="0">
                <a:cs typeface="B Yagut" pitchFamily="2" charset="-78"/>
              </a:rPr>
              <a:t>محیط زیست، راهنماي اجراي ارگونومي در </a:t>
            </a:r>
            <a:r>
              <a:rPr lang="fa-IR" sz="2800" dirty="0" smtClean="0">
                <a:cs typeface="B Yagut" pitchFamily="2" charset="-78"/>
              </a:rPr>
              <a:t>كشور- الزامات</a:t>
            </a:r>
            <a:r>
              <a:rPr lang="fa-IR" sz="2800" dirty="0">
                <a:cs typeface="B Yagut" pitchFamily="2" charset="-78"/>
              </a:rPr>
              <a:t>، دستورالعمل‌‌ها و رهنمودهای تخصصی، تابستان 1393</a:t>
            </a:r>
            <a:endParaRPr lang="en-US" sz="2800" dirty="0">
              <a:cs typeface="B Yagut" pitchFamily="2" charset="-78"/>
            </a:endParaRPr>
          </a:p>
        </p:txBody>
      </p:sp>
      <p:sp>
        <p:nvSpPr>
          <p:cNvPr id="3" name="Rectangle 2"/>
          <p:cNvSpPr/>
          <p:nvPr/>
        </p:nvSpPr>
        <p:spPr>
          <a:xfrm>
            <a:off x="5940152" y="325118"/>
            <a:ext cx="2520696" cy="707886"/>
          </a:xfrm>
          <a:prstGeom prst="rect">
            <a:avLst/>
          </a:prstGeom>
        </p:spPr>
        <p:txBody>
          <a:bodyPr wrap="square">
            <a:spAutoFit/>
          </a:bodyPr>
          <a:lstStyle/>
          <a:p>
            <a:pPr algn="r" rtl="1"/>
            <a:r>
              <a:rPr lang="fa-IR" sz="4000" dirty="0">
                <a:cs typeface="B Yagut" panose="00000400000000000000" pitchFamily="2" charset="-78"/>
              </a:rPr>
              <a:t>فهرست منابع </a:t>
            </a:r>
            <a:endParaRPr lang="en-US" sz="4000" dirty="0"/>
          </a:p>
        </p:txBody>
      </p:sp>
      <p:pic>
        <p:nvPicPr>
          <p:cNvPr id="4" name="خداحافظی">
            <a:hlinkClick r:id="" action="ppaction://media"/>
            <a:extLst>
              <a:ext uri="{FF2B5EF4-FFF2-40B4-BE49-F238E27FC236}">
                <a16:creationId xmlns="" xmlns:a16="http://schemas.microsoft.com/office/drawing/2014/main" id="{0B863006-BEE2-4843-B517-5566C12B2C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78225" y="46037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440"/>
    </mc:Choice>
    <mc:Fallback xmlns="">
      <p:transition spd="slow" advTm="1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1447800"/>
            <a:ext cx="7772400" cy="1470025"/>
          </a:xfrm>
        </p:spPr>
        <p:txBody>
          <a:bodyPr>
            <a:normAutofit fontScale="90000"/>
          </a:bodyPr>
          <a:lstStyle/>
          <a:p>
            <a:pPr rtl="1"/>
            <a:r>
              <a:rPr lang="fa-IR" b="1" dirty="0">
                <a:cs typeface="B Yagut" panose="00000400000000000000" pitchFamily="2" charset="-78"/>
              </a:rPr>
              <a:t> لطفاً نظرات و پیشنهادات خود پیرامون این بسته آموزشی را به آدرس زیر ارسال کنید</a:t>
            </a:r>
            <a:endParaRPr lang="en-US" b="1" dirty="0">
              <a:cs typeface="B Yagut" panose="00000400000000000000" pitchFamily="2" charset="-78"/>
            </a:endParaRPr>
          </a:p>
        </p:txBody>
      </p:sp>
      <p:sp>
        <p:nvSpPr>
          <p:cNvPr id="5" name="Subtitle 4"/>
          <p:cNvSpPr>
            <a:spLocks noGrp="1"/>
          </p:cNvSpPr>
          <p:nvPr>
            <p:ph type="subTitle" idx="1"/>
          </p:nvPr>
        </p:nvSpPr>
        <p:spPr>
          <a:xfrm>
            <a:off x="428596" y="3200400"/>
            <a:ext cx="8072494" cy="1752600"/>
          </a:xfrm>
        </p:spPr>
        <p:txBody>
          <a:bodyPr>
            <a:normAutofit/>
          </a:bodyPr>
          <a:lstStyle/>
          <a:p>
            <a:pPr algn="r" rtl="1"/>
            <a:r>
              <a:rPr lang="fa-IR" dirty="0">
                <a:solidFill>
                  <a:schemeClr val="tx1"/>
                </a:solidFill>
                <a:cs typeface="B Yagut" panose="00000400000000000000" pitchFamily="2" charset="-78"/>
              </a:rPr>
              <a:t> دانشگاه علوم پزشکی و خدمات بهداشتی درمانی شیراز</a:t>
            </a:r>
          </a:p>
          <a:p>
            <a:pPr rtl="1"/>
            <a:r>
              <a:rPr lang="fa-IR" dirty="0"/>
              <a:t>اموربهورزی معاونت بهداشتی</a:t>
            </a:r>
            <a:endParaRPr lang="en-US" dirty="0">
              <a:solidFill>
                <a:schemeClr val="tx1"/>
              </a:solidFill>
              <a:cs typeface="B Yagut" panose="00000400000000000000" pitchFamily="2" charset="-78"/>
            </a:endParaRPr>
          </a:p>
          <a:p>
            <a:pPr rtl="1"/>
            <a:r>
              <a:rPr lang="fa-IR" dirty="0">
                <a:solidFill>
                  <a:schemeClr val="tx1"/>
                </a:solidFill>
                <a:cs typeface="B Yagut" panose="00000400000000000000" pitchFamily="2" charset="-78"/>
              </a:rPr>
              <a:t>پست الکترونیک</a:t>
            </a:r>
            <a:r>
              <a:rPr lang="en-US" dirty="0">
                <a:solidFill>
                  <a:schemeClr val="tx1"/>
                </a:solidFill>
                <a:cs typeface="B Yagut" panose="00000400000000000000" pitchFamily="2" charset="-78"/>
              </a:rPr>
              <a:t>  </a:t>
            </a:r>
            <a:r>
              <a:rPr lang="fa-IR" dirty="0">
                <a:solidFill>
                  <a:schemeClr val="tx1"/>
                </a:solidFill>
                <a:cs typeface="B Yagut" panose="00000400000000000000" pitchFamily="2" charset="-78"/>
              </a:rPr>
              <a:t> </a:t>
            </a:r>
            <a:r>
              <a:rPr lang="en-US" dirty="0">
                <a:solidFill>
                  <a:schemeClr val="tx1"/>
                </a:solidFill>
                <a:cs typeface="B Yagut" panose="00000400000000000000" pitchFamily="2" charset="-78"/>
              </a:rPr>
              <a:t>Shiraz_behvarz@sums.ac.ir</a:t>
            </a:r>
            <a:endParaRPr lang="en-US" i="1" dirty="0">
              <a:solidFill>
                <a:schemeClr val="tx1"/>
              </a:solidFill>
              <a:cs typeface="B Yagut" panose="00000400000000000000" pitchFamily="2" charset="-78"/>
            </a:endParaRPr>
          </a:p>
        </p:txBody>
      </p:sp>
    </p:spTree>
    <p:extLst>
      <p:ext uri="{BB962C8B-B14F-4D97-AF65-F5344CB8AC3E}">
        <p14:creationId xmlns:p14="http://schemas.microsoft.com/office/powerpoint/2010/main" val="296305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1714488"/>
            <a:ext cx="8715436" cy="954107"/>
          </a:xfrm>
          <a:prstGeom prst="rect">
            <a:avLst/>
          </a:prstGeom>
        </p:spPr>
        <p:txBody>
          <a:bodyPr wrap="square">
            <a:spAutoFit/>
          </a:bodyPr>
          <a:lstStyle/>
          <a:p>
            <a:pPr algn="r" rtl="1">
              <a:buFont typeface="Wingdings" pitchFamily="2" charset="2"/>
              <a:buChar char="Ø"/>
            </a:pPr>
            <a:endParaRPr lang="en-US" sz="2800" dirty="0"/>
          </a:p>
          <a:p>
            <a:pPr algn="r" rtl="1"/>
            <a:endParaRPr lang="en-US" sz="2800" dirty="0"/>
          </a:p>
        </p:txBody>
      </p:sp>
      <p:sp>
        <p:nvSpPr>
          <p:cNvPr id="3" name="Rectangle 2"/>
          <p:cNvSpPr/>
          <p:nvPr/>
        </p:nvSpPr>
        <p:spPr>
          <a:xfrm>
            <a:off x="142844" y="1074084"/>
            <a:ext cx="8858280" cy="5355312"/>
          </a:xfrm>
          <a:prstGeom prst="rect">
            <a:avLst/>
          </a:prstGeom>
        </p:spPr>
        <p:txBody>
          <a:bodyPr wrap="square">
            <a:spAutoFit/>
          </a:bodyPr>
          <a:lstStyle/>
          <a:p>
            <a:pPr algn="r" rtl="1">
              <a:lnSpc>
                <a:spcPct val="150000"/>
              </a:lnSpc>
            </a:pPr>
            <a:r>
              <a:rPr lang="fa-IR" sz="2800" b="1" dirty="0">
                <a:solidFill>
                  <a:prstClr val="black"/>
                </a:solidFill>
                <a:cs typeface="B Yagut" pitchFamily="2" charset="-78"/>
              </a:rPr>
              <a:t>فراگیر باید بتواند پس از مطالعه درس</a:t>
            </a:r>
            <a:r>
              <a:rPr lang="fa-IR" sz="2400" dirty="0">
                <a:solidFill>
                  <a:prstClr val="black"/>
                </a:solidFill>
                <a:cs typeface="B Yagut" pitchFamily="2" charset="-78"/>
              </a:rPr>
              <a:t>:</a:t>
            </a:r>
          </a:p>
          <a:p>
            <a:pPr algn="r" rtl="1">
              <a:lnSpc>
                <a:spcPts val="4500"/>
              </a:lnSpc>
              <a:buFont typeface="Wingdings" pitchFamily="2" charset="2"/>
              <a:buChar char="Ø"/>
            </a:pPr>
            <a:r>
              <a:rPr lang="fa-IR" sz="2400" dirty="0">
                <a:solidFill>
                  <a:prstClr val="black"/>
                </a:solidFill>
                <a:cs typeface="B Yagut" pitchFamily="2" charset="-78"/>
              </a:rPr>
              <a:t>ارگونومی را تعریف کند.</a:t>
            </a:r>
          </a:p>
          <a:p>
            <a:pPr algn="r" rtl="1">
              <a:lnSpc>
                <a:spcPts val="4500"/>
              </a:lnSpc>
              <a:buFont typeface="Wingdings" pitchFamily="2" charset="2"/>
              <a:buChar char="Ø"/>
            </a:pPr>
            <a:r>
              <a:rPr lang="fa-IR" sz="2400" dirty="0">
                <a:solidFill>
                  <a:prstClr val="black"/>
                </a:solidFill>
                <a:cs typeface="B Yagut" pitchFamily="2" charset="-78"/>
              </a:rPr>
              <a:t>عوامل زیان آور ارگونومیکی را توضیح دهد.</a:t>
            </a:r>
          </a:p>
          <a:p>
            <a:pPr algn="r" rtl="1">
              <a:lnSpc>
                <a:spcPts val="4500"/>
              </a:lnSpc>
              <a:buFont typeface="Wingdings" pitchFamily="2" charset="2"/>
              <a:buChar char="Ø"/>
            </a:pPr>
            <a:r>
              <a:rPr lang="fa-IR" sz="2400" dirty="0">
                <a:solidFill>
                  <a:prstClr val="black"/>
                </a:solidFill>
                <a:cs typeface="B Yagut" pitchFamily="2" charset="-78"/>
              </a:rPr>
              <a:t>عوارض شرایط نامناسب کار براندام ها را توضیح دهد.</a:t>
            </a:r>
          </a:p>
          <a:p>
            <a:pPr algn="r" rtl="1">
              <a:lnSpc>
                <a:spcPts val="4500"/>
              </a:lnSpc>
              <a:buFont typeface="Wingdings" pitchFamily="2" charset="2"/>
              <a:buChar char="Ø"/>
            </a:pPr>
            <a:r>
              <a:rPr lang="fa-IR" sz="2400" dirty="0">
                <a:solidFill>
                  <a:prstClr val="black"/>
                </a:solidFill>
                <a:cs typeface="B Yagut" pitchFamily="2" charset="-78"/>
              </a:rPr>
              <a:t>وضعیت نامناسب بدن حین انجام کار را شرح دهد.</a:t>
            </a:r>
          </a:p>
          <a:p>
            <a:pPr algn="r" rtl="1">
              <a:lnSpc>
                <a:spcPts val="4500"/>
              </a:lnSpc>
              <a:buFont typeface="Wingdings" pitchFamily="2" charset="2"/>
              <a:buChar char="Ø"/>
            </a:pPr>
            <a:r>
              <a:rPr lang="fa-IR" sz="2400" dirty="0">
                <a:solidFill>
                  <a:prstClr val="black"/>
                </a:solidFill>
                <a:cs typeface="B Yagut" pitchFamily="2" charset="-78"/>
              </a:rPr>
              <a:t>حمل بار به صورت دستی را توضیح دهد. </a:t>
            </a:r>
          </a:p>
          <a:p>
            <a:pPr algn="r" rtl="1">
              <a:lnSpc>
                <a:spcPts val="4500"/>
              </a:lnSpc>
              <a:buFont typeface="Wingdings" pitchFamily="2" charset="2"/>
              <a:buChar char="Ø"/>
            </a:pPr>
            <a:r>
              <a:rPr lang="fa-IR" sz="2400" dirty="0">
                <a:solidFill>
                  <a:prstClr val="black"/>
                </a:solidFill>
                <a:cs typeface="B Yagut" pitchFamily="2" charset="-78"/>
              </a:rPr>
              <a:t>ویژگی ابزار کار مناسب را بیان کند.</a:t>
            </a:r>
          </a:p>
          <a:p>
            <a:pPr algn="r" rtl="1">
              <a:lnSpc>
                <a:spcPts val="4500"/>
              </a:lnSpc>
              <a:buFont typeface="Wingdings" pitchFamily="2" charset="2"/>
              <a:buChar char="Ø"/>
            </a:pPr>
            <a:r>
              <a:rPr lang="fa-IR" sz="2400" dirty="0">
                <a:solidFill>
                  <a:prstClr val="black"/>
                </a:solidFill>
                <a:cs typeface="B Yagut" pitchFamily="2" charset="-78"/>
              </a:rPr>
              <a:t>اصول ارگونومی که در محیط کار باید رعایت گردد را بیان کند.</a:t>
            </a:r>
          </a:p>
          <a:p>
            <a:pPr algn="r" rtl="1">
              <a:lnSpc>
                <a:spcPts val="4500"/>
              </a:lnSpc>
              <a:buFont typeface="Wingdings" pitchFamily="2" charset="2"/>
              <a:buChar char="Ø"/>
            </a:pPr>
            <a:r>
              <a:rPr lang="fa-IR" sz="2400" dirty="0">
                <a:cs typeface="B Yagut" pitchFamily="2" charset="-78"/>
              </a:rPr>
              <a:t>روش شناسایی و یافتن مشکلات و مخاطرات ارگونومی را بیان نماید. </a:t>
            </a:r>
          </a:p>
        </p:txBody>
      </p:sp>
      <p:sp>
        <p:nvSpPr>
          <p:cNvPr id="4" name="Rectangle 3"/>
          <p:cNvSpPr/>
          <p:nvPr/>
        </p:nvSpPr>
        <p:spPr>
          <a:xfrm>
            <a:off x="2817203" y="0"/>
            <a:ext cx="3142207" cy="769441"/>
          </a:xfrm>
          <a:prstGeom prst="rect">
            <a:avLst/>
          </a:prstGeom>
        </p:spPr>
        <p:txBody>
          <a:bodyPr wrap="none">
            <a:spAutoFit/>
          </a:bodyPr>
          <a:lstStyle/>
          <a:p>
            <a:pPr algn="ctr" rtl="1"/>
            <a:r>
              <a:rPr lang="fa-IR" sz="4400" dirty="0">
                <a:solidFill>
                  <a:prstClr val="black"/>
                </a:solidFill>
                <a:cs typeface="B Yagut" pitchFamily="2" charset="-78"/>
              </a:rPr>
              <a:t>اهداف </a:t>
            </a:r>
            <a:r>
              <a:rPr lang="fa-IR" sz="4000" dirty="0">
                <a:solidFill>
                  <a:prstClr val="black"/>
                </a:solidFill>
                <a:cs typeface="B Yagut" pitchFamily="2" charset="-78"/>
              </a:rPr>
              <a:t>آموزشی</a:t>
            </a:r>
            <a:r>
              <a:rPr lang="fa-IR" sz="4400" dirty="0">
                <a:solidFill>
                  <a:prstClr val="black"/>
                </a:solidFill>
                <a:cs typeface="B Yagut" pitchFamily="2" charset="-78"/>
              </a:rPr>
              <a:t> </a:t>
            </a:r>
          </a:p>
        </p:txBody>
      </p:sp>
      <p:pic>
        <p:nvPicPr>
          <p:cNvPr id="6" name="Recording (2)">
            <a:hlinkClick r:id="" action="ppaction://media"/>
            <a:extLst>
              <a:ext uri="{FF2B5EF4-FFF2-40B4-BE49-F238E27FC236}">
                <a16:creationId xmlns="" xmlns:a16="http://schemas.microsoft.com/office/drawing/2014/main" id="{D74CFD19-F0F1-4764-8805-BF97FDE70D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616" y="1484783"/>
            <a:ext cx="487363" cy="443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00"/>
    </mc:Choice>
    <mc:Fallback xmlns="">
      <p:transition spd="slow" advTm="4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1714488"/>
            <a:ext cx="8715436" cy="954107"/>
          </a:xfrm>
          <a:prstGeom prst="rect">
            <a:avLst/>
          </a:prstGeom>
        </p:spPr>
        <p:txBody>
          <a:bodyPr wrap="square">
            <a:spAutoFit/>
          </a:bodyPr>
          <a:lstStyle/>
          <a:p>
            <a:pPr algn="r" rtl="1">
              <a:buFont typeface="Wingdings" pitchFamily="2" charset="2"/>
              <a:buChar char="Ø"/>
            </a:pPr>
            <a:endParaRPr lang="en-US" sz="2800" dirty="0"/>
          </a:p>
          <a:p>
            <a:pPr algn="r" rtl="1"/>
            <a:endParaRPr lang="en-US" sz="2800" dirty="0"/>
          </a:p>
        </p:txBody>
      </p:sp>
      <p:sp>
        <p:nvSpPr>
          <p:cNvPr id="3" name="Rectangle 2"/>
          <p:cNvSpPr/>
          <p:nvPr/>
        </p:nvSpPr>
        <p:spPr>
          <a:xfrm>
            <a:off x="245439" y="476672"/>
            <a:ext cx="8639944" cy="6504345"/>
          </a:xfrm>
          <a:prstGeom prst="rect">
            <a:avLst/>
          </a:prstGeom>
        </p:spPr>
        <p:txBody>
          <a:bodyPr wrap="square">
            <a:spAutoFit/>
          </a:bodyPr>
          <a:lstStyle/>
          <a:p>
            <a:pPr lvl="0" algn="r" rtl="1">
              <a:lnSpc>
                <a:spcPts val="5000"/>
              </a:lnSpc>
              <a:buSzPct val="85000"/>
              <a:buFont typeface="Wingdings" pitchFamily="2" charset="2"/>
              <a:buChar char="Ø"/>
            </a:pPr>
            <a:r>
              <a:rPr lang="fa-IR" sz="2400" dirty="0">
                <a:solidFill>
                  <a:prstClr val="black"/>
                </a:solidFill>
                <a:cs typeface="B Yagut" pitchFamily="2" charset="-78"/>
              </a:rPr>
              <a:t>مقدمه</a:t>
            </a:r>
          </a:p>
          <a:p>
            <a:pPr lvl="0" algn="r" rtl="1">
              <a:lnSpc>
                <a:spcPts val="5000"/>
              </a:lnSpc>
              <a:buSzPct val="85000"/>
              <a:buFont typeface="Wingdings" pitchFamily="2" charset="2"/>
              <a:buChar char="Ø"/>
            </a:pPr>
            <a:r>
              <a:rPr lang="fa-IR" sz="2400" dirty="0">
                <a:solidFill>
                  <a:prstClr val="black"/>
                </a:solidFill>
                <a:cs typeface="B Yagut" pitchFamily="2" charset="-78"/>
              </a:rPr>
              <a:t>تعریف ارگونومی</a:t>
            </a:r>
          </a:p>
          <a:p>
            <a:pPr algn="r" rtl="1">
              <a:lnSpc>
                <a:spcPts val="5000"/>
              </a:lnSpc>
              <a:buSzPct val="85000"/>
              <a:buFont typeface="Wingdings" pitchFamily="2" charset="2"/>
              <a:buChar char="Ø"/>
            </a:pPr>
            <a:r>
              <a:rPr lang="fa-IR" sz="2400" dirty="0">
                <a:cs typeface="B Yagut" pitchFamily="2" charset="-78"/>
              </a:rPr>
              <a:t>اصول ارگونومی که با باید رعایت گردد</a:t>
            </a:r>
          </a:p>
          <a:p>
            <a:pPr lvl="0" algn="r" rtl="1">
              <a:lnSpc>
                <a:spcPts val="5000"/>
              </a:lnSpc>
              <a:buSzPct val="85000"/>
              <a:buFont typeface="Wingdings" pitchFamily="2" charset="2"/>
              <a:buChar char="Ø"/>
            </a:pPr>
            <a:r>
              <a:rPr lang="fa-IR" sz="2400" dirty="0">
                <a:solidFill>
                  <a:prstClr val="black"/>
                </a:solidFill>
                <a:cs typeface="B Yagut" pitchFamily="2" charset="-78"/>
              </a:rPr>
              <a:t>عوامل زیان آورارگونومیکی</a:t>
            </a:r>
          </a:p>
          <a:p>
            <a:pPr algn="r" rtl="1">
              <a:lnSpc>
                <a:spcPts val="5000"/>
              </a:lnSpc>
              <a:buSzPct val="85000"/>
              <a:buFont typeface="Wingdings" pitchFamily="2" charset="2"/>
              <a:buChar char="Ø"/>
            </a:pPr>
            <a:r>
              <a:rPr lang="fa-IR" sz="2400" dirty="0">
                <a:solidFill>
                  <a:prstClr val="black"/>
                </a:solidFill>
                <a:cs typeface="B Yagut" pitchFamily="2" charset="-78"/>
              </a:rPr>
              <a:t>برخی از عوارض شرایط نامناسب کار براندام ها </a:t>
            </a:r>
          </a:p>
          <a:p>
            <a:pPr lvl="0" algn="r" rtl="1">
              <a:lnSpc>
                <a:spcPts val="5000"/>
              </a:lnSpc>
              <a:buSzPct val="85000"/>
              <a:buFont typeface="Wingdings" pitchFamily="2" charset="2"/>
              <a:buChar char="Ø"/>
            </a:pPr>
            <a:r>
              <a:rPr lang="fa-IR" sz="2400" dirty="0">
                <a:solidFill>
                  <a:prstClr val="black"/>
                </a:solidFill>
                <a:cs typeface="B Yagut" pitchFamily="2" charset="-78"/>
              </a:rPr>
              <a:t>وضعیت نامناسب بدن حین انجام کار </a:t>
            </a:r>
          </a:p>
          <a:p>
            <a:pPr algn="r" rtl="1">
              <a:lnSpc>
                <a:spcPts val="5000"/>
              </a:lnSpc>
              <a:buSzPct val="85000"/>
              <a:buFont typeface="Wingdings" pitchFamily="2" charset="2"/>
              <a:buChar char="Ø"/>
            </a:pPr>
            <a:r>
              <a:rPr lang="fa-IR" sz="2400" dirty="0">
                <a:solidFill>
                  <a:prstClr val="black"/>
                </a:solidFill>
                <a:cs typeface="B Yagut" pitchFamily="2" charset="-78"/>
              </a:rPr>
              <a:t>حمل دستی بار</a:t>
            </a:r>
          </a:p>
          <a:p>
            <a:pPr lvl="0" algn="r" rtl="1">
              <a:lnSpc>
                <a:spcPts val="5000"/>
              </a:lnSpc>
              <a:buSzPct val="85000"/>
              <a:buFont typeface="Wingdings" pitchFamily="2" charset="2"/>
              <a:buChar char="Ø"/>
            </a:pPr>
            <a:r>
              <a:rPr lang="fa-IR" sz="2400" dirty="0">
                <a:solidFill>
                  <a:prstClr val="black"/>
                </a:solidFill>
                <a:cs typeface="B Yagut" pitchFamily="2" charset="-78"/>
              </a:rPr>
              <a:t>ویژگی ابزار کارمناسب </a:t>
            </a:r>
          </a:p>
          <a:p>
            <a:pPr algn="r" rtl="1">
              <a:lnSpc>
                <a:spcPts val="5000"/>
              </a:lnSpc>
              <a:buSzPct val="85000"/>
              <a:buFont typeface="Wingdings" pitchFamily="2" charset="2"/>
              <a:buChar char="Ø"/>
            </a:pPr>
            <a:r>
              <a:rPr lang="fa-IR" sz="2400" dirty="0">
                <a:cs typeface="B Yagut" pitchFamily="2" charset="-78"/>
              </a:rPr>
              <a:t>روش شناسایی و یافتن مشلاکت و مخاطرات ارگونومی </a:t>
            </a:r>
          </a:p>
          <a:p>
            <a:pPr algn="r" rtl="1">
              <a:lnSpc>
                <a:spcPts val="5000"/>
              </a:lnSpc>
              <a:buSzPct val="85000"/>
              <a:buFont typeface="Wingdings" pitchFamily="2" charset="2"/>
              <a:buChar char="Ø"/>
            </a:pPr>
            <a:r>
              <a:rPr lang="fa-IR" sz="2400" dirty="0">
                <a:cs typeface="B Yagut" pitchFamily="2" charset="-78"/>
              </a:rPr>
              <a:t>بررسی وضعیت نامناسب بدن و حرکات تکراری در حین کار </a:t>
            </a:r>
            <a:r>
              <a:rPr lang="fa-IR" sz="2400" dirty="0">
                <a:solidFill>
                  <a:prstClr val="black"/>
                </a:solidFill>
                <a:cs typeface="B Yagut" pitchFamily="2" charset="-78"/>
              </a:rPr>
              <a:t> </a:t>
            </a:r>
          </a:p>
        </p:txBody>
      </p:sp>
      <p:sp>
        <p:nvSpPr>
          <p:cNvPr id="4" name="Rectangle 3"/>
          <p:cNvSpPr/>
          <p:nvPr/>
        </p:nvSpPr>
        <p:spPr>
          <a:xfrm>
            <a:off x="1115616" y="-99392"/>
            <a:ext cx="7132320" cy="769441"/>
          </a:xfrm>
          <a:prstGeom prst="rect">
            <a:avLst/>
          </a:prstGeom>
        </p:spPr>
        <p:txBody>
          <a:bodyPr wrap="square">
            <a:spAutoFit/>
          </a:bodyPr>
          <a:lstStyle/>
          <a:p>
            <a:pPr algn="ctr" rtl="1"/>
            <a:r>
              <a:rPr lang="fa-IR" sz="4000" kern="2000" dirty="0">
                <a:cs typeface="B Yagut" pitchFamily="2" charset="-78"/>
              </a:rPr>
              <a:t>فهرست</a:t>
            </a:r>
            <a:r>
              <a:rPr lang="fa-IR" sz="4400" kern="2000" dirty="0">
                <a:cs typeface="B Yagut" pitchFamily="2" charset="-78"/>
              </a:rPr>
              <a:t> عناوین</a:t>
            </a:r>
            <a:endParaRPr lang="en-US" sz="4400" kern="2000" dirty="0">
              <a:cs typeface="B Yagut" pitchFamily="2" charset="-78"/>
            </a:endParaRPr>
          </a:p>
        </p:txBody>
      </p:sp>
      <p:pic>
        <p:nvPicPr>
          <p:cNvPr id="5" name="عناوین">
            <a:hlinkClick r:id="" action="ppaction://media"/>
            <a:extLst>
              <a:ext uri="{FF2B5EF4-FFF2-40B4-BE49-F238E27FC236}">
                <a16:creationId xmlns="" xmlns:a16="http://schemas.microsoft.com/office/drawing/2014/main" id="{287E07F2-54A0-4736-B046-6E81C094DA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3838" y="78740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00"/>
    </mc:Choice>
    <mc:Fallback xmlns="">
      <p:transition spd="slow" advTm="4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290" y="0"/>
            <a:ext cx="7132320" cy="769441"/>
          </a:xfrm>
          <a:prstGeom prst="rect">
            <a:avLst/>
          </a:prstGeom>
        </p:spPr>
        <p:txBody>
          <a:bodyPr wrap="square">
            <a:spAutoFit/>
          </a:bodyPr>
          <a:lstStyle/>
          <a:p>
            <a:pPr algn="ctr" rtl="1"/>
            <a:r>
              <a:rPr lang="fa-IR" sz="4400" kern="2000" dirty="0">
                <a:cs typeface="B Yagut" pitchFamily="2" charset="-78"/>
              </a:rPr>
              <a:t>مقدمه</a:t>
            </a:r>
            <a:endParaRPr lang="en-US" sz="4400" kern="2000" dirty="0">
              <a:cs typeface="B Yagut" pitchFamily="2" charset="-78"/>
            </a:endParaRPr>
          </a:p>
        </p:txBody>
      </p:sp>
      <p:sp>
        <p:nvSpPr>
          <p:cNvPr id="3" name="Rectangle 2"/>
          <p:cNvSpPr/>
          <p:nvPr/>
        </p:nvSpPr>
        <p:spPr>
          <a:xfrm>
            <a:off x="395536" y="1268760"/>
            <a:ext cx="8424936" cy="4401205"/>
          </a:xfrm>
          <a:prstGeom prst="rect">
            <a:avLst/>
          </a:prstGeom>
        </p:spPr>
        <p:txBody>
          <a:bodyPr wrap="square">
            <a:spAutoFit/>
          </a:bodyPr>
          <a:lstStyle/>
          <a:p>
            <a:pPr marL="457200" indent="-457200" algn="r" rtl="1">
              <a:lnSpc>
                <a:spcPct val="250000"/>
              </a:lnSpc>
              <a:buFont typeface="Wingdings" panose="05000000000000000000" pitchFamily="2" charset="2"/>
              <a:buChar char="Ø"/>
            </a:pPr>
            <a:r>
              <a:rPr lang="fa-IR" sz="2800" kern="2000" dirty="0">
                <a:cs typeface="B Yagut" pitchFamily="2" charset="-78"/>
              </a:rPr>
              <a:t>تاریخچه شکل گیری ارگونومی</a:t>
            </a:r>
          </a:p>
          <a:p>
            <a:pPr marL="457200" indent="-457200" algn="r" rtl="1">
              <a:lnSpc>
                <a:spcPct val="250000"/>
              </a:lnSpc>
              <a:buFont typeface="Wingdings" panose="05000000000000000000" pitchFamily="2" charset="2"/>
              <a:buChar char="Ø"/>
            </a:pPr>
            <a:r>
              <a:rPr lang="fa-IR" sz="2800" kern="2000" dirty="0">
                <a:cs typeface="B Yagut" pitchFamily="2" charset="-78"/>
              </a:rPr>
              <a:t>اصطلاحات بکار رفته در علوم انسانی</a:t>
            </a:r>
          </a:p>
          <a:p>
            <a:pPr marL="457200" indent="-457200" algn="r" rtl="1">
              <a:lnSpc>
                <a:spcPct val="250000"/>
              </a:lnSpc>
              <a:buFont typeface="Wingdings" panose="05000000000000000000" pitchFamily="2" charset="2"/>
              <a:buChar char="Ø"/>
            </a:pPr>
            <a:r>
              <a:rPr lang="fa-IR" sz="2800" kern="2000" dirty="0">
                <a:cs typeface="B Yagut" pitchFamily="2" charset="-78"/>
              </a:rPr>
              <a:t>از چه زمانی به صورت علمی به ارگونومی توجه شد</a:t>
            </a:r>
          </a:p>
          <a:p>
            <a:pPr marL="457200" indent="-457200" algn="r" rtl="1">
              <a:lnSpc>
                <a:spcPct val="250000"/>
              </a:lnSpc>
              <a:buFont typeface="Wingdings" panose="05000000000000000000" pitchFamily="2" charset="2"/>
              <a:buChar char="Ø"/>
            </a:pPr>
            <a:r>
              <a:rPr lang="fa-IR" sz="2800" kern="2000" dirty="0">
                <a:cs typeface="B Yagut" pitchFamily="2" charset="-78"/>
              </a:rPr>
              <a:t>رشد و توسعه ارگونومی در چه زمانی و با چه نگرشی رخ داد</a:t>
            </a:r>
            <a:endParaRPr lang="en-US" sz="2800" kern="2000" dirty="0">
              <a:cs typeface="B Yagut" pitchFamily="2" charset="-78"/>
            </a:endParaRPr>
          </a:p>
        </p:txBody>
      </p:sp>
      <p:pic>
        <p:nvPicPr>
          <p:cNvPr id="4" name="تاریخچه">
            <a:hlinkClick r:id="" action="ppaction://media"/>
            <a:extLst>
              <a:ext uri="{FF2B5EF4-FFF2-40B4-BE49-F238E27FC236}">
                <a16:creationId xmlns="" xmlns:a16="http://schemas.microsoft.com/office/drawing/2014/main" id="{2C72F7BC-AB28-40FC-8CCB-99ECDAE80B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6075" y="811213"/>
            <a:ext cx="487363" cy="487362"/>
          </a:xfrm>
          <a:prstGeom prst="rect">
            <a:avLst/>
          </a:prstGeom>
        </p:spPr>
      </p:pic>
    </p:spTree>
    <p:extLst>
      <p:ext uri="{BB962C8B-B14F-4D97-AF65-F5344CB8AC3E}">
        <p14:creationId xmlns:p14="http://schemas.microsoft.com/office/powerpoint/2010/main" val="771652380"/>
      </p:ext>
    </p:extLst>
  </p:cSld>
  <p:clrMapOvr>
    <a:masterClrMapping/>
  </p:clrMapOvr>
  <mc:AlternateContent xmlns:mc="http://schemas.openxmlformats.org/markup-compatibility/2006" xmlns:p14="http://schemas.microsoft.com/office/powerpoint/2010/main">
    <mc:Choice Requires="p14">
      <p:transition spd="slow" p14:dur="2000" advTm="79600"/>
    </mc:Choice>
    <mc:Fallback xmlns="">
      <p:transition spd="slow" advTm="7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114" y="825579"/>
            <a:ext cx="8715436" cy="6032421"/>
          </a:xfrm>
          <a:prstGeom prst="rect">
            <a:avLst/>
          </a:prstGeom>
        </p:spPr>
        <p:txBody>
          <a:bodyPr wrap="square">
            <a:spAutoFit/>
          </a:bodyPr>
          <a:lstStyle/>
          <a:p>
            <a:pPr algn="just" rtl="1">
              <a:lnSpc>
                <a:spcPct val="150000"/>
              </a:lnSpc>
              <a:buFont typeface="Wingdings" pitchFamily="2" charset="2"/>
              <a:buChar char="Ø"/>
            </a:pPr>
            <a:r>
              <a:rPr lang="fa-IR" sz="2800" dirty="0">
                <a:cs typeface="B Yagut" panose="00000400000000000000" pitchFamily="2" charset="-78"/>
              </a:rPr>
              <a:t>ارگونومی:</a:t>
            </a:r>
          </a:p>
          <a:p>
            <a:pPr lvl="1" algn="just" rtl="1">
              <a:lnSpc>
                <a:spcPct val="150000"/>
              </a:lnSpc>
            </a:pPr>
            <a:r>
              <a:rPr lang="fa-IR" sz="2800" dirty="0">
                <a:cs typeface="B Yagut" panose="00000400000000000000" pitchFamily="2" charset="-78"/>
              </a:rPr>
              <a:t>علم اصلاح و بهینه محیط، ابزار، تجهیزات و ماشین به منظور .....</a:t>
            </a:r>
          </a:p>
          <a:p>
            <a:pPr algn="just" rtl="1">
              <a:lnSpc>
                <a:spcPct val="150000"/>
              </a:lnSpc>
              <a:buFont typeface="Wingdings" pitchFamily="2" charset="2"/>
              <a:buChar char="Ø"/>
            </a:pPr>
            <a:r>
              <a:rPr lang="fa-IR" sz="2800" dirty="0">
                <a:cs typeface="B Yagut" panose="00000400000000000000" pitchFamily="2" charset="-78"/>
              </a:rPr>
              <a:t>تعریف ارائه شده توسط </a:t>
            </a:r>
            <a:r>
              <a:rPr lang="en-US" sz="2400" dirty="0">
                <a:latin typeface="Times New Roman" pitchFamily="18" charset="0"/>
                <a:cs typeface="B Yagut" panose="00000400000000000000" pitchFamily="2" charset="-78"/>
              </a:rPr>
              <a:t>NIOSH</a:t>
            </a:r>
            <a:r>
              <a:rPr lang="fa-IR" sz="2800" dirty="0">
                <a:cs typeface="B Yagut" panose="00000400000000000000" pitchFamily="2" charset="-78"/>
              </a:rPr>
              <a:t>: </a:t>
            </a:r>
          </a:p>
          <a:p>
            <a:pPr lvl="1" algn="just" rtl="1">
              <a:lnSpc>
                <a:spcPct val="150000"/>
              </a:lnSpc>
            </a:pPr>
            <a:r>
              <a:rPr lang="fa-IR" sz="2800" dirty="0">
                <a:cs typeface="B Yagut" panose="00000400000000000000" pitchFamily="2" charset="-78"/>
              </a:rPr>
              <a:t>طراحی محیط کار و وظیفه متناسب با ظرفیت‌های کاربران</a:t>
            </a:r>
          </a:p>
          <a:p>
            <a:pPr lvl="1" algn="just" rtl="1">
              <a:lnSpc>
                <a:spcPct val="150000"/>
              </a:lnSpc>
            </a:pPr>
            <a:endParaRPr lang="fa-IR" sz="2800" dirty="0">
              <a:cs typeface="B Yagut" panose="00000400000000000000" pitchFamily="2" charset="-78"/>
            </a:endParaRPr>
          </a:p>
          <a:p>
            <a:pPr marL="457200" indent="-457200" algn="r" rtl="1">
              <a:buFont typeface="Wingdings" panose="05000000000000000000" pitchFamily="2" charset="2"/>
              <a:buChar char="Ø"/>
            </a:pPr>
            <a:r>
              <a:rPr lang="fa-IR" sz="2800" dirty="0">
                <a:cs typeface="B Yagut" panose="00000400000000000000" pitchFamily="2" charset="-78"/>
              </a:rPr>
              <a:t>برخی از روشهایی که با اجرای یک برنامه ارگونومیکی به تامین شرایط مناسب در محیط کار کمک خواهد نمود عبارتند از :</a:t>
            </a:r>
            <a:endParaRPr lang="en-US" sz="2800" dirty="0">
              <a:cs typeface="B Yagut" panose="00000400000000000000" pitchFamily="2" charset="-78"/>
            </a:endParaRPr>
          </a:p>
          <a:p>
            <a:pPr marL="1200150" lvl="2" indent="-285750" algn="r" rtl="1">
              <a:lnSpc>
                <a:spcPct val="200000"/>
              </a:lnSpc>
              <a:buFont typeface="Arial" panose="020B0604020202020204" pitchFamily="34" charset="0"/>
              <a:buChar char="•"/>
            </a:pPr>
            <a:r>
              <a:rPr lang="fa-IR" sz="2000" dirty="0">
                <a:cs typeface="B Yagut" panose="00000400000000000000" pitchFamily="2" charset="-78"/>
              </a:rPr>
              <a:t>ظرفیت ها و توانایی های افراد با الزامات کار بطور صحیح مطابقت داشته باشد.</a:t>
            </a:r>
            <a:endParaRPr lang="en-US" sz="2000" dirty="0">
              <a:cs typeface="B Yagut" panose="00000400000000000000" pitchFamily="2" charset="-78"/>
            </a:endParaRPr>
          </a:p>
          <a:p>
            <a:pPr marL="1200150" lvl="2" indent="-285750" algn="r" rtl="1">
              <a:lnSpc>
                <a:spcPct val="200000"/>
              </a:lnSpc>
              <a:buFont typeface="Arial" panose="020B0604020202020204" pitchFamily="34" charset="0"/>
              <a:buChar char="•"/>
            </a:pPr>
            <a:r>
              <a:rPr lang="fa-IR" sz="2000" dirty="0">
                <a:cs typeface="B Yagut" panose="00000400000000000000" pitchFamily="2" charset="-78"/>
              </a:rPr>
              <a:t>تدابیر لازم جهت تطبیق کار با آنها فراهم شود.</a:t>
            </a:r>
            <a:endParaRPr lang="en-US" sz="2000" dirty="0">
              <a:cs typeface="B Yagut" panose="00000400000000000000" pitchFamily="2" charset="-78"/>
            </a:endParaRPr>
          </a:p>
          <a:p>
            <a:pPr marL="1200150" lvl="2" indent="-285750" algn="r" rtl="1">
              <a:lnSpc>
                <a:spcPct val="200000"/>
              </a:lnSpc>
              <a:buFont typeface="Arial" panose="020B0604020202020204" pitchFamily="34" charset="0"/>
              <a:buChar char="•"/>
            </a:pPr>
            <a:r>
              <a:rPr lang="fa-IR" sz="2000" dirty="0">
                <a:cs typeface="B Yagut" panose="00000400000000000000" pitchFamily="2" charset="-78"/>
              </a:rPr>
              <a:t>فرایندهای کاری بطور منطقی ساماندهی شود</a:t>
            </a:r>
            <a:endParaRPr lang="en-US" sz="2000" dirty="0">
              <a:cs typeface="B Yagut" panose="00000400000000000000" pitchFamily="2" charset="-78"/>
            </a:endParaRPr>
          </a:p>
        </p:txBody>
      </p:sp>
      <p:sp>
        <p:nvSpPr>
          <p:cNvPr id="3" name="Rectangle 2"/>
          <p:cNvSpPr/>
          <p:nvPr/>
        </p:nvSpPr>
        <p:spPr>
          <a:xfrm>
            <a:off x="2963984" y="0"/>
            <a:ext cx="3475630" cy="769441"/>
          </a:xfrm>
          <a:prstGeom prst="rect">
            <a:avLst/>
          </a:prstGeom>
        </p:spPr>
        <p:txBody>
          <a:bodyPr wrap="none">
            <a:spAutoFit/>
          </a:bodyPr>
          <a:lstStyle/>
          <a:p>
            <a:pPr lvl="0" algn="r" rtl="1"/>
            <a:r>
              <a:rPr lang="fa-IR" sz="4400" b="1" dirty="0">
                <a:solidFill>
                  <a:prstClr val="black"/>
                </a:solidFill>
                <a:cs typeface="B Yagut" pitchFamily="2" charset="-78"/>
              </a:rPr>
              <a:t>تعریف </a:t>
            </a:r>
            <a:r>
              <a:rPr lang="fa-IR" sz="4000" b="1" dirty="0">
                <a:solidFill>
                  <a:prstClr val="black"/>
                </a:solidFill>
                <a:cs typeface="B Yagut" pitchFamily="2" charset="-78"/>
              </a:rPr>
              <a:t>ارگونومی</a:t>
            </a:r>
            <a:endParaRPr lang="fa-IR" sz="4400" b="1" dirty="0">
              <a:solidFill>
                <a:prstClr val="black"/>
              </a:solidFill>
              <a:cs typeface="B Yagut" pitchFamily="2" charset="-78"/>
            </a:endParaRPr>
          </a:p>
        </p:txBody>
      </p:sp>
      <p:pic>
        <p:nvPicPr>
          <p:cNvPr id="4" name="تعریف ارگونومی">
            <a:hlinkClick r:id="" action="ppaction://media"/>
            <a:extLst>
              <a:ext uri="{FF2B5EF4-FFF2-40B4-BE49-F238E27FC236}">
                <a16:creationId xmlns="" xmlns:a16="http://schemas.microsoft.com/office/drawing/2014/main" id="{8B0DA09C-6A67-459D-8474-D9FA291457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225" y="4826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600"/>
    </mc:Choice>
    <mc:Fallback xmlns="">
      <p:transition spd="slow" advTm="10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06" y="714356"/>
            <a:ext cx="8929718" cy="5959324"/>
          </a:xfrm>
          <a:prstGeom prst="rect">
            <a:avLst/>
          </a:prstGeom>
        </p:spPr>
        <p:txBody>
          <a:bodyPr wrap="square">
            <a:spAutoFit/>
          </a:bodyPr>
          <a:lstStyle/>
          <a:p>
            <a:pPr marL="914400" lvl="1" indent="-457200" algn="r" rtl="1">
              <a:lnSpc>
                <a:spcPts val="4200"/>
              </a:lnSpc>
              <a:buFont typeface="Wingdings" pitchFamily="2" charset="2"/>
              <a:buChar char="Ø"/>
            </a:pPr>
            <a:r>
              <a:rPr lang="fa-IR" sz="2000" dirty="0">
                <a:cs typeface="B Yagut" pitchFamily="2" charset="-78"/>
              </a:rPr>
              <a:t>حفظ وضعیت طبیعی بدن هنگام کار</a:t>
            </a:r>
          </a:p>
          <a:p>
            <a:pPr marL="914400" lvl="1" indent="-457200" algn="r" rtl="1">
              <a:lnSpc>
                <a:spcPts val="4200"/>
              </a:lnSpc>
              <a:buFont typeface="Wingdings" pitchFamily="2" charset="2"/>
              <a:buChar char="Ø"/>
            </a:pPr>
            <a:r>
              <a:rPr lang="fa-IR" sz="2000" dirty="0">
                <a:cs typeface="B Yagut" pitchFamily="2" charset="-78"/>
              </a:rPr>
              <a:t>کاهش فشار بیش از حد</a:t>
            </a:r>
          </a:p>
          <a:p>
            <a:pPr marL="914400" lvl="1" indent="-457200" algn="r" rtl="1">
              <a:lnSpc>
                <a:spcPts val="4200"/>
              </a:lnSpc>
              <a:buFont typeface="Wingdings" pitchFamily="2" charset="2"/>
              <a:buChar char="Ø"/>
            </a:pPr>
            <a:r>
              <a:rPr lang="fa-IR" sz="2000" dirty="0">
                <a:cs typeface="B Yagut" pitchFamily="2" charset="-78"/>
              </a:rPr>
              <a:t>در محدوده دسترسی قرار دادن همه چیز</a:t>
            </a:r>
          </a:p>
          <a:p>
            <a:pPr marL="914400" lvl="1" indent="-457200" algn="r" rtl="1">
              <a:lnSpc>
                <a:spcPts val="4200"/>
              </a:lnSpc>
              <a:buFont typeface="Wingdings" pitchFamily="2" charset="2"/>
              <a:buChar char="Ø"/>
            </a:pPr>
            <a:r>
              <a:rPr lang="fa-IR" sz="2000" dirty="0">
                <a:cs typeface="B Yagut" pitchFamily="2" charset="-78"/>
              </a:rPr>
              <a:t>انجام کار در ارتفاع صحیح</a:t>
            </a:r>
          </a:p>
          <a:p>
            <a:pPr marL="914400" lvl="1" indent="-457200" algn="r" rtl="1">
              <a:lnSpc>
                <a:spcPts val="4200"/>
              </a:lnSpc>
              <a:buFont typeface="Wingdings" pitchFamily="2" charset="2"/>
              <a:buChar char="Ø"/>
            </a:pPr>
            <a:r>
              <a:rPr lang="fa-IR" sz="2000" dirty="0">
                <a:cs typeface="B Yagut" pitchFamily="2" charset="-78"/>
              </a:rPr>
              <a:t> کاهش حرکات اضافی و تکراری</a:t>
            </a:r>
          </a:p>
          <a:p>
            <a:pPr marL="914400" lvl="1" indent="-457200" algn="r" rtl="1">
              <a:lnSpc>
                <a:spcPts val="4200"/>
              </a:lnSpc>
              <a:buFont typeface="Wingdings" pitchFamily="2" charset="2"/>
              <a:buChar char="Ø"/>
            </a:pPr>
            <a:r>
              <a:rPr lang="fa-IR" sz="2000" dirty="0">
                <a:cs typeface="B Yagut" pitchFamily="2" charset="-78"/>
              </a:rPr>
              <a:t>به حداقل رساندن  خستگی و بار استاتیک</a:t>
            </a:r>
          </a:p>
          <a:p>
            <a:pPr marL="914400" lvl="1" indent="-457200" algn="r" rtl="1">
              <a:lnSpc>
                <a:spcPts val="4200"/>
              </a:lnSpc>
              <a:buFont typeface="Wingdings" pitchFamily="2" charset="2"/>
              <a:buChar char="Ø"/>
            </a:pPr>
            <a:r>
              <a:rPr lang="fa-IR" sz="2000" dirty="0">
                <a:cs typeface="B Yagut" pitchFamily="2" charset="-78"/>
              </a:rPr>
              <a:t>به حداقل رساندن نقاط تحت فشار</a:t>
            </a:r>
          </a:p>
          <a:p>
            <a:pPr marL="914400" lvl="1" indent="-457200" algn="r" rtl="1">
              <a:lnSpc>
                <a:spcPts val="4200"/>
              </a:lnSpc>
              <a:buFont typeface="Wingdings" pitchFamily="2" charset="2"/>
              <a:buChar char="Ø"/>
            </a:pPr>
            <a:r>
              <a:rPr lang="fa-IR" sz="2000" dirty="0">
                <a:cs typeface="B Yagut" pitchFamily="2" charset="-78"/>
              </a:rPr>
              <a:t>در نظر گرفتن فضای کافی برای کار </a:t>
            </a:r>
          </a:p>
          <a:p>
            <a:pPr marL="914400" lvl="1" indent="-457200" algn="r" rtl="1">
              <a:lnSpc>
                <a:spcPts val="4200"/>
              </a:lnSpc>
              <a:buFont typeface="Wingdings" pitchFamily="2" charset="2"/>
              <a:buChar char="Ø"/>
            </a:pPr>
            <a:r>
              <a:rPr lang="fa-IR" sz="2000" dirty="0">
                <a:cs typeface="B Yagut" pitchFamily="2" charset="-78"/>
              </a:rPr>
              <a:t>انقباض و انبساط عضلات با حرکت کردن </a:t>
            </a:r>
          </a:p>
          <a:p>
            <a:pPr marL="914400" lvl="1" indent="-457200" algn="r" rtl="1">
              <a:lnSpc>
                <a:spcPts val="4200"/>
              </a:lnSpc>
              <a:buFont typeface="Wingdings" pitchFamily="2" charset="2"/>
              <a:buChar char="Ø"/>
            </a:pPr>
            <a:r>
              <a:rPr lang="fa-IR" sz="2000" dirty="0">
                <a:cs typeface="B Yagut" pitchFamily="2" charset="-78"/>
              </a:rPr>
              <a:t>فراهم نمودن یک محیط کار راحت، قابل انعطاف، دارای شرایط محیطی مناسب</a:t>
            </a:r>
          </a:p>
          <a:p>
            <a:pPr marL="914400" lvl="1" indent="-457200" algn="r" rtl="1">
              <a:lnSpc>
                <a:spcPts val="4200"/>
              </a:lnSpc>
              <a:buFont typeface="Wingdings" pitchFamily="2" charset="2"/>
              <a:buChar char="Ø"/>
            </a:pPr>
            <a:r>
              <a:rPr lang="fa-IR" sz="2000" dirty="0">
                <a:cs typeface="B Yagut" pitchFamily="2" charset="-78"/>
              </a:rPr>
              <a:t>افزایش مشارکت و تفاهم در محیط کار</a:t>
            </a:r>
            <a:endParaRPr lang="en-US" sz="2000" dirty="0">
              <a:cs typeface="B Yagut" pitchFamily="2" charset="-78"/>
            </a:endParaRPr>
          </a:p>
        </p:txBody>
      </p:sp>
      <p:sp>
        <p:nvSpPr>
          <p:cNvPr id="3" name="Rectangle 2"/>
          <p:cNvSpPr/>
          <p:nvPr/>
        </p:nvSpPr>
        <p:spPr>
          <a:xfrm>
            <a:off x="285720" y="0"/>
            <a:ext cx="8643998" cy="707886"/>
          </a:xfrm>
          <a:prstGeom prst="rect">
            <a:avLst/>
          </a:prstGeom>
        </p:spPr>
        <p:txBody>
          <a:bodyPr wrap="square">
            <a:spAutoFit/>
          </a:bodyPr>
          <a:lstStyle/>
          <a:p>
            <a:pPr algn="ctr" rtl="1"/>
            <a:r>
              <a:rPr lang="fa-IR" sz="4000" dirty="0">
                <a:cs typeface="B Yagut" pitchFamily="2" charset="-78"/>
              </a:rPr>
              <a:t>اصول ارگونومی که با باید رعایت گردد</a:t>
            </a:r>
          </a:p>
        </p:txBody>
      </p:sp>
      <p:pic>
        <p:nvPicPr>
          <p:cNvPr id="4" name="اصول ارگونومی">
            <a:hlinkClick r:id="" action="ppaction://media"/>
            <a:extLst>
              <a:ext uri="{FF2B5EF4-FFF2-40B4-BE49-F238E27FC236}">
                <a16:creationId xmlns="" xmlns:a16="http://schemas.microsoft.com/office/drawing/2014/main" id="{9443C1DA-7EBD-4758-80BE-DDBE0F4C1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6463" y="94615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4500"/>
    </mc:Choice>
    <mc:Fallback xmlns="">
      <p:transition spd="slow" advTm="19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610" y="922176"/>
            <a:ext cx="8786842" cy="6017032"/>
          </a:xfrm>
          <a:prstGeom prst="rect">
            <a:avLst/>
          </a:prstGeom>
        </p:spPr>
        <p:txBody>
          <a:bodyPr wrap="square">
            <a:spAutoFit/>
          </a:bodyPr>
          <a:lstStyle/>
          <a:p>
            <a:pPr lvl="1" algn="r" rtl="1">
              <a:lnSpc>
                <a:spcPct val="200000"/>
              </a:lnSpc>
              <a:buFont typeface="Wingdings" pitchFamily="2" charset="2"/>
              <a:buChar char="Ø"/>
            </a:pPr>
            <a:r>
              <a:rPr lang="fa-IR" sz="2800" dirty="0">
                <a:cs typeface="B Yagut" pitchFamily="2" charset="-78"/>
              </a:rPr>
              <a:t>وضعیت نامناسب بدن</a:t>
            </a:r>
          </a:p>
          <a:p>
            <a:pPr lvl="1" algn="r" rtl="1">
              <a:lnSpc>
                <a:spcPct val="200000"/>
              </a:lnSpc>
              <a:buFont typeface="Wingdings" pitchFamily="2" charset="2"/>
              <a:buChar char="Ø"/>
            </a:pPr>
            <a:r>
              <a:rPr lang="fa-IR" sz="2800" dirty="0">
                <a:cs typeface="B Yagut" pitchFamily="2" charset="-78"/>
              </a:rPr>
              <a:t>ابزار کار نامناسب</a:t>
            </a:r>
          </a:p>
          <a:p>
            <a:pPr lvl="1" algn="r" rtl="1">
              <a:lnSpc>
                <a:spcPct val="200000"/>
              </a:lnSpc>
              <a:buFont typeface="Wingdings" pitchFamily="2" charset="2"/>
              <a:buChar char="Ø"/>
            </a:pPr>
            <a:r>
              <a:rPr lang="fa-IR" sz="2800" dirty="0">
                <a:cs typeface="B Yagut" pitchFamily="2" charset="-78"/>
              </a:rPr>
              <a:t>ایستگاه کار نامناسب</a:t>
            </a:r>
          </a:p>
          <a:p>
            <a:pPr lvl="1" algn="r" rtl="1">
              <a:lnSpc>
                <a:spcPct val="200000"/>
              </a:lnSpc>
              <a:buFont typeface="Wingdings" pitchFamily="2" charset="2"/>
              <a:buChar char="Ø"/>
            </a:pPr>
            <a:r>
              <a:rPr lang="fa-IR" sz="2800" dirty="0">
                <a:cs typeface="B Yagut" pitchFamily="2" charset="-78"/>
              </a:rPr>
              <a:t>حمل بار نامناسب</a:t>
            </a:r>
          </a:p>
          <a:p>
            <a:pPr lvl="1" algn="r" rtl="1">
              <a:lnSpc>
                <a:spcPct val="200000"/>
              </a:lnSpc>
              <a:buFont typeface="Wingdings" pitchFamily="2" charset="2"/>
              <a:buChar char="Ø"/>
            </a:pPr>
            <a:r>
              <a:rPr lang="fa-IR" sz="2800" dirty="0">
                <a:cs typeface="B Yagut" pitchFamily="2" charset="-78"/>
              </a:rPr>
              <a:t>حرکات تکراری</a:t>
            </a:r>
          </a:p>
          <a:p>
            <a:pPr lvl="1" algn="r" rtl="1">
              <a:lnSpc>
                <a:spcPct val="200000"/>
              </a:lnSpc>
              <a:buFont typeface="Wingdings" pitchFamily="2" charset="2"/>
              <a:buChar char="Ø"/>
            </a:pPr>
            <a:r>
              <a:rPr lang="fa-IR" sz="2800" dirty="0">
                <a:cs typeface="B Yagut" pitchFamily="2" charset="-78"/>
              </a:rPr>
              <a:t>اعمال نیروی زیاد</a:t>
            </a:r>
          </a:p>
          <a:p>
            <a:pPr lvl="1" algn="r" rtl="1">
              <a:lnSpc>
                <a:spcPct val="200000"/>
              </a:lnSpc>
              <a:buFont typeface="Wingdings" pitchFamily="2" charset="2"/>
              <a:buChar char="Ø"/>
            </a:pPr>
            <a:r>
              <a:rPr lang="fa-IR" sz="2800" dirty="0">
                <a:cs typeface="B Yagut" pitchFamily="2" charset="-78"/>
              </a:rPr>
              <a:t>تجهیزات و ماشین آلات نامناسب و ..... </a:t>
            </a:r>
          </a:p>
        </p:txBody>
      </p:sp>
      <p:sp>
        <p:nvSpPr>
          <p:cNvPr id="3" name="Rectangle 2"/>
          <p:cNvSpPr/>
          <p:nvPr/>
        </p:nvSpPr>
        <p:spPr>
          <a:xfrm>
            <a:off x="1500166" y="0"/>
            <a:ext cx="6081730" cy="707886"/>
          </a:xfrm>
          <a:prstGeom prst="rect">
            <a:avLst/>
          </a:prstGeom>
        </p:spPr>
        <p:txBody>
          <a:bodyPr wrap="square">
            <a:spAutoFit/>
          </a:bodyPr>
          <a:lstStyle/>
          <a:p>
            <a:pPr lvl="0" algn="ctr" rtl="1"/>
            <a:r>
              <a:rPr lang="fa-IR" sz="4000" dirty="0">
                <a:solidFill>
                  <a:prstClr val="black"/>
                </a:solidFill>
                <a:cs typeface="B Yagut" pitchFamily="2" charset="-78"/>
              </a:rPr>
              <a:t>عوامل زیان آور ارگونومیکی</a:t>
            </a:r>
          </a:p>
        </p:txBody>
      </p:sp>
      <p:pic>
        <p:nvPicPr>
          <p:cNvPr id="2" name="عوارض شرایط نامناسب">
            <a:hlinkClick r:id="" action="ppaction://media"/>
            <a:extLst>
              <a:ext uri="{FF2B5EF4-FFF2-40B4-BE49-F238E27FC236}">
                <a16:creationId xmlns="" xmlns:a16="http://schemas.microsoft.com/office/drawing/2014/main" id="{775C1405-3B14-4270-A1EE-11953DE38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6463" y="1165225"/>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00"/>
    </mc:Choice>
    <mc:Fallback xmlns="">
      <p:transition spd="slow" advTm="4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1476453"/>
            <a:ext cx="8858312" cy="3416320"/>
          </a:xfrm>
          <a:prstGeom prst="rect">
            <a:avLst/>
          </a:prstGeom>
        </p:spPr>
        <p:txBody>
          <a:bodyPr wrap="square">
            <a:spAutoFit/>
          </a:bodyPr>
          <a:lstStyle/>
          <a:p>
            <a:pPr marL="342900" indent="-342900" algn="r" rtl="1">
              <a:lnSpc>
                <a:spcPct val="150000"/>
              </a:lnSpc>
              <a:buFont typeface="Wingdings" panose="05000000000000000000" pitchFamily="2" charset="2"/>
              <a:buChar char="Ø"/>
            </a:pPr>
            <a:r>
              <a:rPr lang="fa-IR" sz="2400" dirty="0">
                <a:cs typeface="B Yagut" pitchFamily="2" charset="-78"/>
              </a:rPr>
              <a:t>پینه بستن :ضخیم شدن پوست</a:t>
            </a:r>
          </a:p>
          <a:p>
            <a:pPr marL="342900" indent="-342900" algn="r" rtl="1">
              <a:lnSpc>
                <a:spcPct val="150000"/>
              </a:lnSpc>
              <a:buFont typeface="Wingdings" panose="05000000000000000000" pitchFamily="2" charset="2"/>
              <a:buChar char="Ø"/>
            </a:pPr>
            <a:endParaRPr lang="fa-IR" sz="2400" dirty="0">
              <a:cs typeface="B Yagut" pitchFamily="2" charset="-78"/>
            </a:endParaRPr>
          </a:p>
          <a:p>
            <a:pPr marL="342900" indent="-342900" algn="r" rtl="1">
              <a:lnSpc>
                <a:spcPct val="150000"/>
              </a:lnSpc>
              <a:buFont typeface="Wingdings" panose="05000000000000000000" pitchFamily="2" charset="2"/>
              <a:buChar char="Ø"/>
            </a:pPr>
            <a:endParaRPr lang="fa-IR" sz="2400" dirty="0">
              <a:cs typeface="B Yagut" pitchFamily="2" charset="-78"/>
            </a:endParaRPr>
          </a:p>
          <a:p>
            <a:pPr marL="342900" indent="-342900" algn="r" rtl="1">
              <a:lnSpc>
                <a:spcPct val="150000"/>
              </a:lnSpc>
              <a:buFont typeface="Wingdings" panose="05000000000000000000" pitchFamily="2" charset="2"/>
              <a:buChar char="Ø"/>
            </a:pPr>
            <a:endParaRPr lang="fa-IR" sz="2400" dirty="0">
              <a:cs typeface="B Yagut" pitchFamily="2" charset="-78"/>
            </a:endParaRPr>
          </a:p>
          <a:p>
            <a:pPr marL="342900" indent="-342900" algn="r" rtl="1">
              <a:lnSpc>
                <a:spcPct val="150000"/>
              </a:lnSpc>
              <a:buFont typeface="Wingdings" panose="05000000000000000000" pitchFamily="2" charset="2"/>
              <a:buChar char="Ø"/>
            </a:pPr>
            <a:endParaRPr lang="fa-IR" sz="2400" dirty="0">
              <a:cs typeface="B Yagut" pitchFamily="2" charset="-78"/>
            </a:endParaRPr>
          </a:p>
          <a:p>
            <a:pPr algn="r" rtl="1">
              <a:lnSpc>
                <a:spcPct val="150000"/>
              </a:lnSpc>
              <a:buFont typeface="Wingdings" pitchFamily="2" charset="2"/>
              <a:buChar char="Ø"/>
            </a:pPr>
            <a:r>
              <a:rPr lang="fa-IR" sz="2400" dirty="0">
                <a:cs typeface="B Yagut" pitchFamily="2" charset="-78"/>
              </a:rPr>
              <a:t>بورسیت: فشار پیاپی بر روی مفصل کارگرانی که ساعت‌ها زانو زده کار میکنند</a:t>
            </a:r>
          </a:p>
        </p:txBody>
      </p:sp>
      <p:sp>
        <p:nvSpPr>
          <p:cNvPr id="3" name="Rectangle 2"/>
          <p:cNvSpPr/>
          <p:nvPr/>
        </p:nvSpPr>
        <p:spPr>
          <a:xfrm>
            <a:off x="571472" y="0"/>
            <a:ext cx="7929618" cy="938719"/>
          </a:xfrm>
          <a:prstGeom prst="rect">
            <a:avLst/>
          </a:prstGeom>
        </p:spPr>
        <p:txBody>
          <a:bodyPr wrap="square">
            <a:spAutoFit/>
          </a:bodyPr>
          <a:lstStyle/>
          <a:p>
            <a:pPr lvl="0" algn="r" rtl="1">
              <a:lnSpc>
                <a:spcPct val="150000"/>
              </a:lnSpc>
            </a:pPr>
            <a:r>
              <a:rPr lang="fa-IR" sz="4000" dirty="0">
                <a:solidFill>
                  <a:prstClr val="black"/>
                </a:solidFill>
                <a:cs typeface="B Yagut" pitchFamily="2" charset="-78"/>
              </a:rPr>
              <a:t>برخی عوارض شرایط نامناسب کار بر اندامها</a:t>
            </a:r>
          </a:p>
        </p:txBody>
      </p:sp>
      <p:pic>
        <p:nvPicPr>
          <p:cNvPr id="4" name="Picture 3"/>
          <p:cNvPicPr>
            <a:picLocks noChangeAspect="1"/>
          </p:cNvPicPr>
          <p:nvPr/>
        </p:nvPicPr>
        <p:blipFill rotWithShape="1">
          <a:blip r:embed="rId5"/>
          <a:srcRect b="41022"/>
          <a:stretch/>
        </p:blipFill>
        <p:spPr>
          <a:xfrm>
            <a:off x="4936458" y="2051605"/>
            <a:ext cx="2083814" cy="1824080"/>
          </a:xfrm>
          <a:prstGeom prst="rect">
            <a:avLst/>
          </a:prstGeom>
        </p:spPr>
      </p:pic>
      <p:pic>
        <p:nvPicPr>
          <p:cNvPr id="5" name="Picture 4"/>
          <p:cNvPicPr>
            <a:picLocks noChangeAspect="1"/>
          </p:cNvPicPr>
          <p:nvPr/>
        </p:nvPicPr>
        <p:blipFill>
          <a:blip r:embed="rId6"/>
          <a:stretch>
            <a:fillRect/>
          </a:stretch>
        </p:blipFill>
        <p:spPr>
          <a:xfrm>
            <a:off x="1051408" y="1924472"/>
            <a:ext cx="3016536" cy="1885335"/>
          </a:xfrm>
          <a:prstGeom prst="rect">
            <a:avLst/>
          </a:prstGeom>
        </p:spPr>
      </p:pic>
      <p:pic>
        <p:nvPicPr>
          <p:cNvPr id="6" name="Picture 5"/>
          <p:cNvPicPr>
            <a:picLocks noChangeAspect="1"/>
          </p:cNvPicPr>
          <p:nvPr/>
        </p:nvPicPr>
        <p:blipFill>
          <a:blip r:embed="rId7"/>
          <a:stretch>
            <a:fillRect/>
          </a:stretch>
        </p:blipFill>
        <p:spPr>
          <a:xfrm>
            <a:off x="571472" y="4909401"/>
            <a:ext cx="2496160" cy="1397850"/>
          </a:xfrm>
          <a:prstGeom prst="rect">
            <a:avLst/>
          </a:prstGeom>
        </p:spPr>
      </p:pic>
      <p:pic>
        <p:nvPicPr>
          <p:cNvPr id="7" name="Picture 6"/>
          <p:cNvPicPr>
            <a:picLocks noChangeAspect="1"/>
          </p:cNvPicPr>
          <p:nvPr/>
        </p:nvPicPr>
        <p:blipFill rotWithShape="1">
          <a:blip r:embed="rId8"/>
          <a:srcRect b="17114"/>
          <a:stretch/>
        </p:blipFill>
        <p:spPr>
          <a:xfrm>
            <a:off x="3491880" y="4794229"/>
            <a:ext cx="2016224" cy="1535476"/>
          </a:xfrm>
          <a:prstGeom prst="rect">
            <a:avLst/>
          </a:prstGeom>
        </p:spPr>
      </p:pic>
      <p:pic>
        <p:nvPicPr>
          <p:cNvPr id="8" name="Picture 7"/>
          <p:cNvPicPr>
            <a:picLocks noChangeAspect="1"/>
          </p:cNvPicPr>
          <p:nvPr/>
        </p:nvPicPr>
        <p:blipFill>
          <a:blip r:embed="rId9"/>
          <a:stretch>
            <a:fillRect/>
          </a:stretch>
        </p:blipFill>
        <p:spPr>
          <a:xfrm>
            <a:off x="6588224" y="4909400"/>
            <a:ext cx="2088232" cy="1420305"/>
          </a:xfrm>
          <a:prstGeom prst="rect">
            <a:avLst/>
          </a:prstGeom>
        </p:spPr>
      </p:pic>
      <p:pic>
        <p:nvPicPr>
          <p:cNvPr id="9" name="عوارض 1">
            <a:hlinkClick r:id="" action="ppaction://media"/>
            <a:extLst>
              <a:ext uri="{FF2B5EF4-FFF2-40B4-BE49-F238E27FC236}">
                <a16:creationId xmlns="" xmlns:a16="http://schemas.microsoft.com/office/drawing/2014/main" id="{BAF803A3-D533-4B3C-8145-DBB86410AB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11400" y="71437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920"/>
    </mc:Choice>
    <mc:Fallback xmlns="">
      <p:transition spd="slow" advTm="4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شیراز</_x062f__x0627__x0646__x0634__x06af__x0627__x0647_>
    <_x0646__x0648__x0639__x0020__x062d__x06cc__x0637__x0647_ xmlns="12fdc5dc-769e-4543-b10d-fbea3dac4417">بهداشت حرفه‌اي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5NN7CDR5NKU2-831-214</_dlc_DocId>
    <_dlc_DocIdUrl xmlns="1047730d-92e1-4018-9084-d932fd3a7f58">
      <Url>http://www.health.gov.ir/hnd/_layouts/DocIdRedir.aspx?ID=5NN7CDR5NKU2-831-214</Url>
      <Description>5NN7CDR5NKU2-831-214</Description>
    </_dlc_DocIdUrl>
  </documentManagement>
</p:properties>
</file>

<file path=customXml/itemProps1.xml><?xml version="1.0" encoding="utf-8"?>
<ds:datastoreItem xmlns:ds="http://schemas.openxmlformats.org/officeDocument/2006/customXml" ds:itemID="{CFD3C96D-A1C1-494B-B01B-F1A92A6E97EF}">
  <ds:schemaRefs>
    <ds:schemaRef ds:uri="http://schemas.microsoft.com/sharepoint/v3/contenttype/forms"/>
  </ds:schemaRefs>
</ds:datastoreItem>
</file>

<file path=customXml/itemProps2.xml><?xml version="1.0" encoding="utf-8"?>
<ds:datastoreItem xmlns:ds="http://schemas.openxmlformats.org/officeDocument/2006/customXml" ds:itemID="{4773D65F-7691-4445-8510-B72B776262AE}">
  <ds:schemaRefs>
    <ds:schemaRef ds:uri="http://schemas.microsoft.com/sharepoint/events"/>
  </ds:schemaRefs>
</ds:datastoreItem>
</file>

<file path=customXml/itemProps3.xml><?xml version="1.0" encoding="utf-8"?>
<ds:datastoreItem xmlns:ds="http://schemas.openxmlformats.org/officeDocument/2006/customXml" ds:itemID="{2FB55692-707E-4711-900B-E4F15EC0E8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10483D3-D251-478F-8B53-9CEBE8AB2DAB}">
  <ds:schemaRef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12fdc5dc-769e-4543-b10d-fbea3dac4417"/>
    <ds:schemaRef ds:uri="1047730d-92e1-4018-9084-d932fd3a7f58"/>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629</TotalTime>
  <Words>1363</Words>
  <Application>Microsoft Office PowerPoint</Application>
  <PresentationFormat>On-screen Show (4:3)</PresentationFormat>
  <Paragraphs>179</Paragraphs>
  <Slides>24</Slides>
  <Notes>24</Notes>
  <HiddenSlides>0</HiddenSlides>
  <MMClips>23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Arial</vt:lpstr>
      <vt:lpstr>B Yagut</vt:lpstr>
      <vt:lpstr>B Zar</vt:lpstr>
      <vt:lpstr>Calibri</vt:lpstr>
      <vt:lpstr>Times New Roman</vt:lpstr>
      <vt:lpstr>Wingdings</vt:lpstr>
      <vt:lpstr>Office Theme</vt:lpstr>
      <vt:lpstr>Bitmap Image</vt:lpstr>
      <vt:lpstr> مشخصات سند</vt:lpstr>
      <vt:lpstr>آشنایی با مهندسی عوامل انسانی(ارگونومی)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آنچه بیان شد گویای این مطلب است که بسیاری از بیماریهای شغلی ناشی از بی‌توجهی به نکات مربوط به مهندسی عوامل انسانی می‌باشد بنابراین بهورزان بایستی از مهارت کافی در این علم برخوردار باشند و در بازدیدهای دوره‌ای از کارگاه‌ها، مشاهدات دقیقی به عمل آورده و با مشورت کارشناس بهداشت حرفه ای منطقه یا مرکز بهداشت پیشنهادهای سازنده و اصلاحی به کارگران و کارفرمایان ارائه دهند.  </vt:lpstr>
      <vt:lpstr>PowerPoint Presentation</vt:lpstr>
      <vt:lpstr>PowerPoint Presentation</vt:lpstr>
      <vt:lpstr>PowerPoint Presentation</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بامهندسی عوامل انسانی</dc:title>
  <dc:creator>ahmad</dc:creator>
  <cp:lastModifiedBy>Sima Jalali</cp:lastModifiedBy>
  <cp:revision>159</cp:revision>
  <dcterms:created xsi:type="dcterms:W3CDTF">2020-04-20T03:55:53Z</dcterms:created>
  <dcterms:modified xsi:type="dcterms:W3CDTF">2020-12-07T05:59:51Z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38647d28-ebb1-42c6-95f3-2dc31c054a19</vt:lpwstr>
  </property>
</Properties>
</file>